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8"/>
  </p:notesMasterIdLst>
  <p:sldIdLst>
    <p:sldId id="256" r:id="rId2"/>
    <p:sldId id="391" r:id="rId3"/>
    <p:sldId id="392" r:id="rId4"/>
    <p:sldId id="393" r:id="rId5"/>
    <p:sldId id="398" r:id="rId6"/>
    <p:sldId id="395" r:id="rId7"/>
    <p:sldId id="399" r:id="rId8"/>
    <p:sldId id="397" r:id="rId9"/>
    <p:sldId id="401" r:id="rId10"/>
    <p:sldId id="400" r:id="rId11"/>
    <p:sldId id="402" r:id="rId12"/>
    <p:sldId id="403" r:id="rId13"/>
    <p:sldId id="405" r:id="rId14"/>
    <p:sldId id="404" r:id="rId15"/>
    <p:sldId id="407" r:id="rId16"/>
    <p:sldId id="409" r:id="rId17"/>
    <p:sldId id="408" r:id="rId18"/>
    <p:sldId id="410" r:id="rId19"/>
    <p:sldId id="412" r:id="rId20"/>
    <p:sldId id="415" r:id="rId21"/>
    <p:sldId id="447" r:id="rId22"/>
    <p:sldId id="416" r:id="rId23"/>
    <p:sldId id="417" r:id="rId24"/>
    <p:sldId id="419" r:id="rId25"/>
    <p:sldId id="423" r:id="rId26"/>
    <p:sldId id="420" r:id="rId27"/>
    <p:sldId id="421" r:id="rId28"/>
    <p:sldId id="422" r:id="rId29"/>
    <p:sldId id="426" r:id="rId30"/>
    <p:sldId id="425" r:id="rId31"/>
    <p:sldId id="427" r:id="rId32"/>
    <p:sldId id="452" r:id="rId33"/>
    <p:sldId id="428" r:id="rId34"/>
    <p:sldId id="429" r:id="rId35"/>
    <p:sldId id="430" r:id="rId36"/>
    <p:sldId id="432" r:id="rId37"/>
    <p:sldId id="431" r:id="rId38"/>
    <p:sldId id="433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8" r:id="rId52"/>
    <p:sldId id="450" r:id="rId53"/>
    <p:sldId id="454" r:id="rId54"/>
    <p:sldId id="449" r:id="rId55"/>
    <p:sldId id="451" r:id="rId56"/>
    <p:sldId id="453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49"/>
    <a:srgbClr val="007635"/>
    <a:srgbClr val="0000FF"/>
    <a:srgbClr val="000000"/>
    <a:srgbClr val="003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76" autoAdjust="0"/>
  </p:normalViewPr>
  <p:slideViewPr>
    <p:cSldViewPr>
      <p:cViewPr>
        <p:scale>
          <a:sx n="100" d="100"/>
          <a:sy n="100" d="100"/>
        </p:scale>
        <p:origin x="-1314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7ECFE-9732-497C-88C2-0A454EC27AFB}" type="datetimeFigureOut">
              <a:rPr lang="ko-KR" altLang="en-US" smtClean="0"/>
              <a:pPr/>
              <a:t>2012-05-22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FE22-741D-4BA0-810A-5B135509159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3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9FE22-741D-4BA0-810A-5B135509159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블랙바탕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9144000" cy="6867526"/>
          </a:xfrm>
          <a:prstGeom prst="rect">
            <a:avLst/>
          </a:prstGeom>
          <a:noFill/>
        </p:spPr>
      </p:pic>
      <p:sp>
        <p:nvSpPr>
          <p:cNvPr id="3" name="직사각형 28"/>
          <p:cNvSpPr/>
          <p:nvPr/>
        </p:nvSpPr>
        <p:spPr>
          <a:xfrm>
            <a:off x="0" y="6578600"/>
            <a:ext cx="9144000" cy="279400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4073769" y="6624639"/>
            <a:ext cx="1664677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latinLnBrk="0"/>
            <a:r>
              <a:rPr kumimoji="0" lang="en-US" altLang="ko-KR" sz="500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 </a:t>
            </a:r>
            <a:r>
              <a:rPr kumimoji="0" lang="en-US" altLang="ko-KR" sz="500" dirty="0" smtClean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© NEOWIZ </a:t>
            </a:r>
            <a:r>
              <a:rPr kumimoji="0" lang="en-US" altLang="ko-KR" sz="500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MOBILE. All rights reserved.</a:t>
            </a:r>
            <a:endParaRPr kumimoji="0" lang="ko-KR" altLang="en-US" sz="500" dirty="0">
              <a:solidFill>
                <a:srgbClr val="FFFFFF"/>
              </a:solidFill>
              <a:latin typeface="Verdana" pitchFamily="34" charset="0"/>
              <a:ea typeface="맑은 고딕" pitchFamily="50" charset="-127"/>
            </a:endParaRPr>
          </a:p>
        </p:txBody>
      </p:sp>
      <p:sp>
        <p:nvSpPr>
          <p:cNvPr id="5" name="직사각형 32"/>
          <p:cNvSpPr/>
          <p:nvPr/>
        </p:nvSpPr>
        <p:spPr>
          <a:xfrm>
            <a:off x="3367454" y="6804026"/>
            <a:ext cx="751743" cy="53975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직사각형 33"/>
          <p:cNvSpPr/>
          <p:nvPr/>
        </p:nvSpPr>
        <p:spPr>
          <a:xfrm>
            <a:off x="3990243" y="6588126"/>
            <a:ext cx="124557" cy="269875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Picture 11" descr="모바일하단로고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0981" y="6578601"/>
            <a:ext cx="527538" cy="276225"/>
          </a:xfrm>
          <a:prstGeom prst="rect">
            <a:avLst/>
          </a:prstGeom>
          <a:noFill/>
        </p:spPr>
      </p:pic>
      <p:sp>
        <p:nvSpPr>
          <p:cNvPr id="8" name="슬라이드 번호 개체 틀 37"/>
          <p:cNvSpPr>
            <a:spLocks noGrp="1"/>
          </p:cNvSpPr>
          <p:nvPr>
            <p:ph type="sldNum" sz="quarter" idx="10"/>
          </p:nvPr>
        </p:nvSpPr>
        <p:spPr>
          <a:xfrm>
            <a:off x="7010400" y="6578600"/>
            <a:ext cx="2133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516D7DF7-31E5-4143-8EF4-3246E9E38D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블랙바탕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63"/>
            <a:ext cx="9144000" cy="6867526"/>
          </a:xfrm>
          <a:prstGeom prst="rect">
            <a:avLst/>
          </a:prstGeom>
          <a:noFill/>
        </p:spPr>
      </p:pic>
      <p:cxnSp>
        <p:nvCxnSpPr>
          <p:cNvPr id="3" name="직선 연결선 17"/>
          <p:cNvCxnSpPr/>
          <p:nvPr/>
        </p:nvCxnSpPr>
        <p:spPr>
          <a:xfrm>
            <a:off x="209551" y="684213"/>
            <a:ext cx="880696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18"/>
          <p:cNvSpPr/>
          <p:nvPr/>
        </p:nvSpPr>
        <p:spPr>
          <a:xfrm>
            <a:off x="0" y="6578600"/>
            <a:ext cx="9144000" cy="279400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4073769" y="6624639"/>
            <a:ext cx="1664677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latinLnBrk="0"/>
            <a:r>
              <a:rPr kumimoji="0" lang="en-US" altLang="ko-KR" sz="500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 </a:t>
            </a:r>
            <a:r>
              <a:rPr kumimoji="0" lang="en-US" altLang="ko-KR" sz="500" dirty="0" smtClean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© NEOWIZ </a:t>
            </a:r>
            <a:r>
              <a:rPr kumimoji="0" lang="en-US" altLang="ko-KR" sz="500" dirty="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MOBILE. All rights reserved.</a:t>
            </a:r>
            <a:endParaRPr kumimoji="0" lang="ko-KR" altLang="en-US" sz="500" dirty="0">
              <a:solidFill>
                <a:srgbClr val="FFFFFF"/>
              </a:solidFill>
              <a:latin typeface="Verdana" pitchFamily="34" charset="0"/>
              <a:ea typeface="맑은 고딕" pitchFamily="50" charset="-127"/>
            </a:endParaRPr>
          </a:p>
        </p:txBody>
      </p:sp>
      <p:sp>
        <p:nvSpPr>
          <p:cNvPr id="6" name="직사각형 22"/>
          <p:cNvSpPr/>
          <p:nvPr/>
        </p:nvSpPr>
        <p:spPr>
          <a:xfrm>
            <a:off x="3367454" y="6804026"/>
            <a:ext cx="751743" cy="53975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직사각형 23"/>
          <p:cNvSpPr/>
          <p:nvPr/>
        </p:nvSpPr>
        <p:spPr>
          <a:xfrm>
            <a:off x="3990243" y="6588126"/>
            <a:ext cx="124557" cy="269875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8" name="Picture 11" descr="모바일하단로고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0981" y="6578601"/>
            <a:ext cx="527538" cy="276225"/>
          </a:xfrm>
          <a:prstGeom prst="rect">
            <a:avLst/>
          </a:prstGeom>
          <a:noFill/>
        </p:spPr>
      </p:pic>
      <p:sp>
        <p:nvSpPr>
          <p:cNvPr id="9" name="슬라이드 번호 개체 틀 37"/>
          <p:cNvSpPr>
            <a:spLocks noGrp="1"/>
          </p:cNvSpPr>
          <p:nvPr>
            <p:ph type="sldNum" sz="quarter" idx="10"/>
          </p:nvPr>
        </p:nvSpPr>
        <p:spPr>
          <a:xfrm>
            <a:off x="7010400" y="6578600"/>
            <a:ext cx="21336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fld id="{516D7DF7-31E5-4143-8EF4-3246E9E38D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ropas.snu.ac.kr/~kwa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channel9.msdn.com/Shows/Going+Deep/Lecture-Series-Erik-Meijer-Functional-Programming-Fundamentals-Chapter-1" TargetMode="External"/><Relationship Id="rId4" Type="http://schemas.openxmlformats.org/officeDocument/2006/relationships/hyperlink" Target="http://www.haskell.org/haskellwiki/Haskel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ropas.snu.ac.kr/~kwa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www.tiobe.com/index.php/content/paperinfo/tpci/index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n.wikipedia.org/wiki/Functional_programm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hannel9.msdn.com/shows/Going+Deep/Lecture-Series-Erik-Meijer-Functional-Programming-Fundamentals-Chapter-1/" TargetMode="External"/><Relationship Id="rId2" Type="http://schemas.openxmlformats.org/officeDocument/2006/relationships/hyperlink" Target="http://en.wikipedia.org/wiki/Functional_programm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ropas.snu.ac.kr/~kwang/functional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735263" y="2420938"/>
            <a:ext cx="6408737" cy="9366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ko-KR" sz="2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C++ </a:t>
            </a:r>
            <a:r>
              <a:rPr lang="ko-KR" altLang="en-US" sz="2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에서의 함수형  프로그래밍 스타일 </a:t>
            </a:r>
            <a:r>
              <a:rPr lang="en-US" altLang="ko-KR" sz="2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2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240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Functional Programming Style in C++</a:t>
            </a:r>
            <a:endParaRPr lang="ko-KR" altLang="en-US" sz="2400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3787775" y="3357563"/>
            <a:ext cx="5356225" cy="64770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2012-05-22</a:t>
            </a:r>
          </a:p>
          <a:p>
            <a:pPr>
              <a:buNone/>
            </a:pP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작성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12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플랫폼팀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bg1">
                    <a:lumMod val="50000"/>
                  </a:schemeClr>
                </a:solidFill>
                <a:latin typeface="굴림" pitchFamily="50" charset="-127"/>
                <a:ea typeface="굴림" pitchFamily="50" charset="-127"/>
              </a:rPr>
              <a:t>권택순</a:t>
            </a:r>
            <a:endParaRPr lang="en-US" altLang="ko-KR" sz="1200" b="1" dirty="0" smtClean="0">
              <a:solidFill>
                <a:schemeClr val="bg1">
                  <a:lumMod val="50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998603" y="2933945"/>
            <a:ext cx="810090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82625" y="1052513"/>
            <a:ext cx="8461375" cy="48244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모든 분야에서 장인 정신은 반드시 필요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프로그래밍도 예외가 아닐 것이다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주도권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장인정신</a:t>
            </a:r>
            <a:r>
              <a:rPr lang="ko-KR" altLang="en-US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+ </a:t>
            </a:r>
            <a:r>
              <a:rPr lang="ko-KR" altLang="en-US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과학적 성과   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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주도권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hegemony</a:t>
            </a:r>
          </a:p>
          <a:p>
            <a:pPr marL="742950" lvl="2" indent="-342900">
              <a:lnSpc>
                <a:spcPct val="150000"/>
              </a:lnSpc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  <a:p>
            <a:pPr marL="342900" lvl="1" indent="-342900">
              <a:buFont typeface="Wingdings" pitchFamily="2" charset="2"/>
              <a:buChar char="Ø"/>
            </a:pPr>
            <a:endParaRPr lang="ko-KR" altLang="en-US" sz="18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소프트웨어 위기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(3/4)</a:t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Motivation – The Software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Crisis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861048"/>
            <a:ext cx="3384376" cy="24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861048"/>
            <a:ext cx="382209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20487" y="980728"/>
            <a:ext cx="8461375" cy="532923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소프트웨어 위기에 대응하기 위해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다음을 고려하여 새로운 프로그래밍 언어를 만들어 보는 것은 어떨까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명확성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(clear),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간결성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(concise), 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높은 추상화 레벨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(high-level of abstraction)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갖춘 코드 작성법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재사용 가능 컴포넌트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검증 시스템 지원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빠른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프로토타입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작성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강력한 문제 해결 툴의 제공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자동차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건축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의학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정치공학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금융공학 등의 다른 분야가 그래 왔듯이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  우리가 새로 고안해서 사용할 프로그래밍 언어도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과학적 성과를 충분히 활용하여 만들어야지 공허해 지지 않을 것이다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!!</a:t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-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2"/>
              </a:rPr>
              <a:t>http</a:t>
            </a:r>
            <a:r>
              <a:rPr lang="en-US" altLang="ko-KR" sz="18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2"/>
              </a:rPr>
              <a:t>://ropas.snu.ac.kr/~kwang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2"/>
              </a:rPr>
              <a:t>/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endParaRPr lang="ko-KR" altLang="en-US" sz="18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소프트웨어 위기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(4/4)</a:t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Motivation – The Software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Crisis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15355" y="975544"/>
            <a:ext cx="8461375" cy="53292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옳은 말이란 무엇인가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 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역사시대 이후 인류의 영원한 질문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인생과 우주의 많은 얘기들 중에 수학은 아직 매우 적은 영역만을 다루고 있지만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수학은 보편 타당한 옳은 말만 하는 것 같으므로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옳은 말의 범위를 수학적 대상으로 좁혀서 일단 생각해 보는 것도 좋지 않을까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lnSpc>
                <a:spcPct val="150000"/>
              </a:lnSpc>
              <a:buNone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수학 기초론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1900~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수학의 명제가 옳다고 말할 수 있는 근거는 무엇인가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 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수학기초론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Foundations of mathematics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7" y="4869160"/>
            <a:ext cx="121474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1" y="4869160"/>
            <a:ext cx="133569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5" y="4869160"/>
            <a:ext cx="1224136" cy="1468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4869160"/>
            <a:ext cx="108012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4869160"/>
            <a:ext cx="122413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8264" y="4869160"/>
            <a:ext cx="122413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23528" y="875090"/>
            <a:ext cx="8640762" cy="568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말의 옳고 그름을 알고리즘으로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(=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기계적 절차에 따라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판정해 낼 수 있을까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이러저러한 기계적 절차를 사용해서 추론한다고 했을 때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우리는 과연 어떤 종류의 말에 대해 옳고 그름을 가려낼 수 있는가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오토마타 이론의 중심 테마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Ex) “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어떤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트리의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모든 내부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노드가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자식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노드를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정확히 </a:t>
            </a:r>
            <a:r>
              <a:rPr lang="en-US" altLang="ko-KR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2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개 가지고 있다면 그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트리가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가진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리프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노드의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개수는 내부 </a:t>
            </a:r>
            <a:r>
              <a:rPr lang="ko-KR" altLang="en-US" sz="14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노드의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개수보다 정확히 </a:t>
            </a:r>
            <a:r>
              <a:rPr lang="en-US" altLang="ko-KR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개가 더 많다</a:t>
            </a:r>
            <a:r>
              <a:rPr lang="en-US" altLang="ko-KR" sz="1400" i="1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.”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는 명제의 옳고 그름을 판별하기 위한 기계의 생김새는 어떠해야 하는가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1200150" lvl="3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계산 가능성 이론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1930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궁극의 알고리즘 방식으로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(=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가장 진보적인 기계적 방식으로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풀 수 있는 문제란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1200150" lvl="3" indent="-342900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괴델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부분 재귀 함수 꼴로 정의되는 것들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1200150" lvl="3" indent="-342900">
              <a:buFont typeface="Wingdings" pitchFamily="2" charset="2"/>
              <a:buChar char="ü"/>
            </a:pPr>
            <a:r>
              <a:rPr lang="ko-KR" altLang="en-US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처치 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람다 계산법으로 계산될 수 있는 것들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1200150" lvl="3" indent="-342900">
              <a:buFont typeface="Wingdings" pitchFamily="2" charset="2"/>
              <a:buChar char="ü"/>
            </a:pP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튜링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튜링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기계가 실행할 수 있는 것들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나중에 알고 보니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: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 세가지는 모두 같은 정의였다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계산 가능성 이론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Computability theory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3845" y="5373216"/>
            <a:ext cx="97930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 descr="C:\Documents and Settings\gmh.POLIHALE\Desktop\church.jpg"/>
          <p:cNvPicPr>
            <a:picLocks noChangeAspect="1" noChangeArrowheads="1"/>
          </p:cNvPicPr>
          <p:nvPr/>
        </p:nvPicPr>
        <p:blipFill>
          <a:blip r:embed="rId5" cstate="print"/>
          <a:srcRect b="15164"/>
          <a:stretch>
            <a:fillRect/>
          </a:stretch>
        </p:blipFill>
        <p:spPr bwMode="auto">
          <a:xfrm>
            <a:off x="2653966" y="5373216"/>
            <a:ext cx="1018548" cy="1152128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6096" y="5373215"/>
            <a:ext cx="981928" cy="115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40691" y="890295"/>
            <a:ext cx="8893175" cy="568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 : 1958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존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매카시에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의해 만들어진 최초의 함수형 언어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람다 계산법에 영향을 받기는 했으나 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순수 함수형 언어가 아니라 다수의 패러다임을 구현한 언어였기 때문에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대입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assignment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은 여전히 존재한다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현재 사용되는 함수형 언어들에서 발견되는 많은 특징들이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에서 처음 소개되었다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라는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이름을 </a:t>
            </a:r>
            <a:r>
              <a:rPr lang="en-US" altLang="ko-KR" sz="1600" b="1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Lis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 </a:t>
            </a:r>
            <a:r>
              <a:rPr lang="en-US" altLang="ko-KR" sz="1600" b="1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P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rocessing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이용해서 만들었을 정도로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List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처리는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언어의 핵심이다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를 발전시킨 언어로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Scheme, Dylan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 있는데 이들 언어들은 보다 간단한 형태이다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Lisp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Lisp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C:\WINNT\Profiles\gmh\Desktop\McCarthy.jpg"/>
          <p:cNvPicPr>
            <a:picLocks noChangeAspect="1" noChangeArrowheads="1"/>
          </p:cNvPicPr>
          <p:nvPr/>
        </p:nvPicPr>
        <p:blipFill>
          <a:blip r:embed="rId4" cstate="print"/>
          <a:srcRect b="14568"/>
          <a:stretch>
            <a:fillRect/>
          </a:stretch>
        </p:blipFill>
        <p:spPr bwMode="auto">
          <a:xfrm>
            <a:off x="3347864" y="3429000"/>
            <a:ext cx="1107957" cy="13099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51520" y="890295"/>
            <a:ext cx="8713787" cy="568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IPL : 1956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알랜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뉴웰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Allen Newell,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클리프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샤우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Cliff Shaw,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허버트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시몬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Herbert Simon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 만듦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컴퓨터 기반으로 작성된 최초의 함수형 프로그래밍 언어라고 얘기된다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기호들의 리스트를 다룰 수 있게 만든 어셈블리 스타일의 언어이다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고차 함수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higher-order function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함수를 패러미터로 갖는 함수가 될 수 있는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생성기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generator”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 포함되어 있다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어셈블리 스타일이기 때문에 코드는 데이터처럼 간주될 수 있다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하지만 프로그램의 계산 과정은 리스트를 변경하는 과정에  많이 의존했고 절차형 언어 모습이 여전히 많이 남아 있었다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IPL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Information Processing Language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861048"/>
            <a:ext cx="10858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3861048"/>
            <a:ext cx="1152128" cy="1387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3861048"/>
            <a:ext cx="134162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30213" y="908050"/>
            <a:ext cx="8713787" cy="568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APL : 19602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케네씨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이버슨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Kenneth E. Iverson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만듦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FP, K, J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등의 언어에 영향을 끼침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APL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A Programming Language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2924944"/>
            <a:ext cx="1229227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26875" y="890295"/>
            <a:ext cx="8713787" cy="568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FP : 1977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존 바커스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John Backus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 튜링 상을 수상한 논문에서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FP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언어를 발표한다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None/>
            </a:pP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프로그래밍이 폰 </a:t>
            </a:r>
            <a:r>
              <a:rPr lang="ko-KR" altLang="en-US" sz="1600" dirty="0" err="1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노이만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스타일로부터 벗어나는 것은 과연 가능한가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1200150" lvl="3" indent="-342900">
              <a:buNone/>
            </a:pP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함수형 스타일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그리고 프로그램 속에 존재하는 함수형 스타일의 대수적 구조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”</a:t>
            </a:r>
          </a:p>
          <a:p>
            <a:pPr marL="1200150" lvl="3" indent="-342900">
              <a:buNone/>
            </a:pP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“Can Programming Be Liberated From the von Neumann Style? A Functional</a:t>
            </a:r>
          </a:p>
          <a:p>
            <a:pPr marL="1200150" lvl="3" indent="-342900">
              <a:buNone/>
            </a:pP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Style and its Algebra of Programs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수학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언어 철학 분야에서의 합성의 원리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None/>
            </a:pP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하위 표현들과 하위 표현들을 엮는 규칙에 의해 형성된 매우 복잡한 표현의 의미는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None/>
            </a:pP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하위 표현의 의미들과 규칙들에 의해 결정된다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/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함수형 프로그램을 다음과 같이 정의했다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/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프로그램의 대수적 구조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”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를 만들 수 있는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형식 결합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combining forms”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방식을 통해 체계를 갖춰서 만들어 가는 방식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being built up in a hierarchical way by means of "combining forms" that allow an "algebra of programs";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FP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Information Processing Language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4797152"/>
            <a:ext cx="1224136" cy="173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51520" y="908050"/>
            <a:ext cx="8713787" cy="568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ML : 1973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로빈 밀러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Robin Milner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에 의해 만들어짊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ML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은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Meta Language 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의미함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부수 효과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side effect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를 허용하므로 순수 함수형 언어는 아님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다음과 같은 언어나 교과서가 만들어지는데 많은 영향을 끼침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Miranda, 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Object </a:t>
            </a:r>
            <a:r>
              <a:rPr lang="en-US" altLang="ko-KR" sz="18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Caml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Standard ML, 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Scheme, </a:t>
            </a:r>
          </a:p>
          <a:p>
            <a:pPr marL="1200150" lvl="3" indent="-342900">
              <a:buFont typeface="Wingdings" pitchFamily="2" charset="2"/>
              <a:buChar char="§"/>
            </a:pPr>
            <a:r>
              <a:rPr lang="en-US" altLang="ko-KR" sz="18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Structure and Interpretation of Computer Programming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ML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ML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653136"/>
            <a:ext cx="1143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797152"/>
            <a:ext cx="4954588" cy="169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60099" y="908720"/>
            <a:ext cx="8702713" cy="439248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Haskell : 1988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함수형 프로그래밍 연구를 위한 공개 표준에 대한 필요성으로 탄생함</a:t>
            </a: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4"/>
              </a:rPr>
              <a:t>http://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4"/>
              </a:rPr>
              <a:t>www.haskell.org/haskellwiki/Haskell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hlinkClick r:id="rId5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5"/>
              </a:rPr>
              <a:t>http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5"/>
              </a:rPr>
              <a:t>://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5"/>
              </a:rPr>
              <a:t>channel9.msdn.com/Shows/Going+Deep/Lecture-Series-Erik-Meijer-Functional-Programming-Fundamentals-Chapter-1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None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역사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Haskell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Haskell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1916832"/>
            <a:ext cx="66198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6921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1" algn="l" rtl="0" latinLnBrk="1">
              <a:spcBef>
                <a:spcPct val="0"/>
              </a:spcBef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내용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Contents</a:t>
            </a:r>
            <a:endParaRPr lang="ko-KR" altLang="en-US" sz="1400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83568" y="1268760"/>
            <a:ext cx="7113588" cy="40878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ko-KR" altLang="en-US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lang="ko-KR" altLang="en-US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b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함수형 프로그래밍 소개</a:t>
            </a:r>
            <a:r>
              <a:rPr lang="en-US" altLang="ko-KR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en-US" altLang="ko-KR" sz="1600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An</a:t>
            </a:r>
            <a:r>
              <a:rPr lang="en-US" altLang="ko-KR" sz="16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600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Introduction To Functional Programming.</a:t>
            </a:r>
            <a:endParaRPr lang="en-US" altLang="ko-KR" sz="1800" cap="small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en-US" altLang="ko-KR" sz="1800" b="1" kern="0" cap="small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en-US" altLang="ko-KR" sz="1800" b="1" kern="0" cap="small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ko-KR" altLang="en-US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b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람다 계산법 소개</a:t>
            </a:r>
            <a:r>
              <a:rPr lang="en-US" altLang="ko-KR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en-US" altLang="ko-KR" sz="1600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An</a:t>
            </a:r>
            <a:r>
              <a:rPr lang="en-US" altLang="ko-KR" sz="16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600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Introduction To Lambda Calculus.</a:t>
            </a:r>
            <a:endParaRPr lang="en-US" altLang="ko-KR" sz="1800" kern="0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en-US" altLang="ko-KR" sz="1800" kern="0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endParaRPr lang="ko-KR" altLang="en-US" sz="1800" kern="0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marL="0" lvl="1" indent="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ko-KR" altLang="en-US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3</a:t>
            </a:r>
            <a:r>
              <a:rPr lang="ko-KR" altLang="en-US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b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en-US" altLang="ko-KR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C++ </a:t>
            </a:r>
            <a:r>
              <a:rPr lang="ko-KR" altLang="en-US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에서의 함수형 프로그래밍 스타일</a:t>
            </a:r>
            <a:r>
              <a:rPr lang="en-US" altLang="ko-KR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20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en-US" altLang="ko-KR" sz="1600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Functional Programming Style in C++</a:t>
            </a:r>
            <a:endParaRPr lang="ko-KR" altLang="en-US" sz="1800" kern="0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 smtClean="0"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endParaRPr lang="ko-KR" altLang="en-US" sz="16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6931" y="908720"/>
            <a:ext cx="8785225" cy="55451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고차 함수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Higher-order functions 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수학에서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함수의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정의역과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공역의 원소가 함수 자체가 될 수 있는 함수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프로그램 입장에서 해석하면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함수를 주고 받을 수 있는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즉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입력 패러미터로 함수를 취할 수 있고 출력 리턴값으로 함수 타입이 가능한 함수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일차 계열 함수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First class functions 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다른 타입에 비해 함수 타입이 대단히 특별하게 취급되지 않는 함수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함수의 입출력으로 쓰일 뿐만 아니라 대입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(operator = )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비론한 모든 연산이 가능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개념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1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차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계열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함수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고차 함수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커링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(1/2)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Concepts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First-class , higher-order functions,  currying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1" y="836712"/>
            <a:ext cx="4248472" cy="18479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using C++11 lambda</a:t>
            </a:r>
          </a:p>
          <a:p>
            <a:pPr>
              <a:lnSpc>
                <a:spcPct val="120000"/>
              </a:lnSpc>
            </a:pP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std</a:t>
            </a:r>
            <a:r>
              <a:rPr lang="en-US" altLang="ko-KR" sz="16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::</a:t>
            </a: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c.begin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c.end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[](</a:t>
            </a:r>
            <a:r>
              <a:rPr lang="en-US" altLang="ko-KR" sz="16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x) 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if</a:t>
            </a:r>
            <a:r>
              <a:rPr lang="ko-KR" altLang="en-US" sz="16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(x%2 ==1) </a:t>
            </a: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6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&lt;&lt; x &lt;&lt;‘ ‘; 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});</a:t>
            </a: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889398"/>
            <a:ext cx="4248472" cy="18479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using C++11 lambda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a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uto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odd_print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= 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[](</a:t>
            </a:r>
            <a:r>
              <a:rPr lang="en-US" altLang="ko-KR" sz="16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x)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{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   </a:t>
            </a:r>
            <a:r>
              <a:rPr lang="en-US" altLang="ko-KR" sz="16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if</a:t>
            </a:r>
            <a:r>
              <a:rPr lang="ko-KR" altLang="en-US" sz="16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(x%2 ==1) </a:t>
            </a:r>
            <a:r>
              <a:rPr lang="en-US" altLang="ko-KR" sz="1600" dirty="0" err="1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6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&lt;&lt; x &lt;&lt;‘ ‘;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}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std</a:t>
            </a:r>
            <a:r>
              <a:rPr lang="en-US" altLang="ko-KR" sz="16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::</a:t>
            </a: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c.begin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6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c.end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odd_print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07504" y="908720"/>
            <a:ext cx="8785225" cy="55451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9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부분 적용 </a:t>
            </a:r>
            <a:r>
              <a:rPr lang="en-US" altLang="ko-KR" sz="19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partial application, </a:t>
            </a:r>
            <a:r>
              <a:rPr lang="ko-KR" altLang="en-US" sz="19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커링</a:t>
            </a:r>
            <a:r>
              <a:rPr lang="ko-KR" altLang="en-US" sz="19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9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currying 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7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입력 변수가 여러 개인 함수를 입력 변수가 오직 한 개면서</a:t>
            </a:r>
            <a:r>
              <a:rPr lang="en-US" altLang="ko-KR" sz="17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7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입력 변수가 역시 한 개인 또 다른 함수를 리턴 하는 여러 개의 함수들로 나누고 </a:t>
            </a:r>
            <a:endParaRPr lang="en-US" altLang="ko-KR" sz="17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7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함수에 입력 값들을 적용할 때도 한 개 한 개 적용해 나감으로써 전체 함수 값을 계산해 내는 방식이다</a:t>
            </a:r>
            <a:r>
              <a:rPr lang="en-US" altLang="ko-KR" sz="17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add(</a:t>
            </a:r>
            <a:r>
              <a:rPr lang="en-US" altLang="ko-KR" sz="1700" dirty="0" err="1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x,y</a:t>
            </a:r>
            <a:r>
              <a:rPr lang="en-US" altLang="ko-KR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) </a:t>
            </a:r>
            <a:r>
              <a:rPr lang="ko-KR" altLang="en-US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를</a:t>
            </a:r>
            <a:r>
              <a:rPr lang="en-US" altLang="ko-KR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이용해 </a:t>
            </a:r>
            <a:r>
              <a:rPr lang="en-US" altLang="ko-KR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increment(x) = add(x,1) </a:t>
            </a:r>
            <a:r>
              <a:rPr lang="ko-KR" altLang="en-US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를</a:t>
            </a:r>
            <a:r>
              <a:rPr lang="en-US" altLang="ko-KR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만들 수 있음</a:t>
            </a:r>
            <a:r>
              <a:rPr lang="en-US" altLang="ko-KR" sz="17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개념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1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차 함수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고차 함수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, 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커링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(2/2)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Concepts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First-class and higher-order functions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7584" y="889398"/>
            <a:ext cx="5400600" cy="2827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using C++11 lambda</a:t>
            </a:r>
          </a:p>
          <a:p>
            <a:pPr>
              <a:lnSpc>
                <a:spcPct val="120000"/>
              </a:lnSpc>
            </a:pPr>
            <a:endParaRPr lang="en-US" altLang="ko-KR" sz="16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add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6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x,  </a:t>
            </a:r>
            <a:r>
              <a:rPr lang="en-US" altLang="ko-KR" sz="16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y) { 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x + y ; };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auto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increment = [add](</a:t>
            </a:r>
            <a:r>
              <a:rPr lang="en-US" altLang="ko-KR" sz="16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x) { </a:t>
            </a:r>
            <a:r>
              <a:rPr lang="en-US" altLang="ko-KR" sz="16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add(x,1);};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6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&lt;&lt; add(3,4) &lt;&lt; “,” &lt;&lt; increment(5) &lt;&lt; </a:t>
            </a:r>
            <a:r>
              <a:rPr lang="en-US" altLang="ko-KR" sz="16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endl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;</a:t>
            </a:r>
          </a:p>
          <a:p>
            <a:pPr>
              <a:lnSpc>
                <a:spcPct val="120000"/>
              </a:lnSpc>
            </a:pPr>
            <a:endParaRPr lang="en-US" altLang="ko-KR" sz="16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</a:t>
            </a:r>
            <a:r>
              <a:rPr lang="ko-KR" altLang="en-US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출력 결과 </a:t>
            </a: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7, </a:t>
            </a:r>
            <a:r>
              <a:rPr lang="en-US" altLang="ko-KR" sz="16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6</a:t>
            </a:r>
          </a:p>
          <a:p>
            <a:pPr>
              <a:lnSpc>
                <a:spcPct val="120000"/>
              </a:lnSpc>
            </a:pPr>
            <a:endParaRPr lang="en-US" altLang="ko-KR" sz="16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49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개념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순수 함수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Concepts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Pure functions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52736"/>
            <a:ext cx="8461448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1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635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순수 함수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635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(</a:t>
            </a:r>
            <a:r>
              <a:rPr lang="en-US" altLang="ko-KR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Pure function)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007635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  <a:p>
            <a:pPr marL="742950" marR="0" lvl="2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메모리나 입출력 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I/O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에 대한 부수 효과 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side effect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를 발생시키지 않는 함수</a:t>
            </a:r>
            <a:endParaRPr lang="en-US" altLang="ko-KR" sz="16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  <a:p>
            <a:pPr marL="742950" marR="0" lvl="2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  <a:p>
            <a:pPr marL="342900" marR="0" lvl="1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정합성 검증이나 최적화에 사용되는 순수 함수의 특징들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.</a:t>
            </a: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리턴값이 사용되지 않는 함수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 호출은 제거할 수 있다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rPr>
              <a:t>. </a:t>
            </a: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noProof="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입력값이</a:t>
            </a:r>
            <a:r>
              <a:rPr lang="ko-KR" altLang="en-US" sz="1600" noProof="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같으면 </a:t>
            </a:r>
            <a:r>
              <a:rPr lang="ko-KR" altLang="en-US" sz="1600" noProof="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출력값도</a:t>
            </a:r>
            <a:r>
              <a:rPr lang="ko-KR" altLang="en-US" sz="1600" noProof="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같다</a:t>
            </a:r>
            <a:r>
              <a:rPr lang="en-US" altLang="ko-KR" sz="1600" noProof="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(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referential transparency).</a:t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			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 </a:t>
            </a:r>
            <a:r>
              <a:rPr lang="en-US" altLang="ko-KR" sz="1600" dirty="0" err="1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memoization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최적화 </a:t>
            </a:r>
            <a:endParaRPr lang="en-US" altLang="ko-KR" sz="16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어떤 두 함수의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입력값들이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서로 독립적이면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그 두 함수는 병렬적으로 계산될 수 있다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		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 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멀티 코어  프로그래밍 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safety and optimization</a:t>
            </a: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작성된 프로그램이 전체적으로도 순수할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(pure)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경우 여러 가지 다양한 계산 전략을 취하는 것이 가능하다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 </a:t>
            </a:r>
            <a:r>
              <a:rPr lang="en-US" altLang="ko-KR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  </a:t>
            </a:r>
            <a:r>
              <a:rPr lang="ko-KR" altLang="en-US" sz="16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컴파일 최적화</a:t>
            </a:r>
            <a:endParaRPr lang="en-US" altLang="ko-KR" sz="16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  <a:p>
            <a:pPr marL="3086100" lvl="7" indent="-342900">
              <a:spcBef>
                <a:spcPct val="20000"/>
              </a:spcBef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57300" lvl="3" indent="-342900">
              <a:spcBef>
                <a:spcPct val="20000"/>
              </a:spcBef>
              <a:buFont typeface="Wingdings" pitchFamily="2" charset="2"/>
              <a:buChar char="Ø"/>
            </a:pPr>
            <a:endParaRPr lang="en-US" altLang="ko-KR" noProof="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개념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재귀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Concepts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Recursion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251520" y="1029147"/>
            <a:ext cx="8461448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1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재귀 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recursion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742950" marR="0" lvl="2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함수형 언어에서는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for, while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등의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반복문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대신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recursion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사용한다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marR="0" lvl="2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가능한 경우 컴파일러는 런타임 성능을 위해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반복문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버전으로 변환해 준다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742950" marR="0" lvl="2" indent="-34290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대부분의 범용적인 함수형 언어에서는 재귀에 제한을 두지 않기 때문에 함수형 언어는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튜링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완전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Turing complete 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한 언어가 만들어진다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하지만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어떤 함수형 언어들에서는 다른 속성들을 도입하기 위해 재귀에 특수한 제한을 가하고 되는데 그럼으로써 </a:t>
            </a:r>
            <a:r>
              <a:rPr lang="ko-KR" altLang="en-US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튜링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완전성이 깨지기도 한다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프로그램의 정합성 증명에 있어서 귀납법이 사용되기 때문에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프로그램의 재귀적 속성은 매우 중요하다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086100" lvl="7" indent="-342900">
              <a:spcBef>
                <a:spcPct val="20000"/>
              </a:spcBef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57300" lvl="3" indent="-342900">
              <a:spcBef>
                <a:spcPct val="20000"/>
              </a:spcBef>
              <a:buFont typeface="Wingdings" pitchFamily="2" charset="2"/>
              <a:buChar char="Ø"/>
            </a:pPr>
            <a:endParaRPr lang="en-US" altLang="ko-KR" noProof="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개념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경직된 계산과 경직되지 않은 계산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Concepts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Strict </a:t>
            </a:r>
            <a:r>
              <a:rPr lang="en-US" altLang="ko-KR" sz="1400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vs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non-strict evaluation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52736"/>
            <a:ext cx="8461448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적극적 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eager</a:t>
            </a: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실행 </a:t>
            </a:r>
            <a:r>
              <a:rPr lang="en-US" altLang="ko-KR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vs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소극적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lazy</a:t>
            </a: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실행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print length([2+1, 3*2, 1/0, 5-4])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계산 결과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eager or strict 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 divide 0 error !!</a:t>
            </a:r>
          </a:p>
          <a:p>
            <a:pPr marL="120015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Lazy or non-strict  print 4 </a:t>
            </a:r>
          </a:p>
          <a:p>
            <a:pPr marL="120015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28575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소극적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실행의 효과</a:t>
            </a: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프로그래밍의 모듈화가 가능하다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  Why?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의도를 표현하기 편리하다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 Why?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086100" lvl="7" indent="-342900">
              <a:spcBef>
                <a:spcPct val="20000"/>
              </a:spcBef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57300" lvl="3" indent="-342900">
              <a:spcBef>
                <a:spcPct val="20000"/>
              </a:spcBef>
              <a:buFont typeface="Wingdings" pitchFamily="2" charset="2"/>
              <a:buChar char="Ø"/>
            </a:pPr>
            <a:endParaRPr lang="en-US" altLang="ko-KR" noProof="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30213" y="908050"/>
            <a:ext cx="8713787" cy="53292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함수형 프로그래밍 언어는 람다 계산법의 복잡한 응용으로 볼 수 있다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342900" lvl="1" indent="-342900">
              <a:buFont typeface="Wingdings" pitchFamily="2" charset="2"/>
              <a:buChar char="Ø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나 </a:t>
            </a:r>
            <a:r>
              <a:rPr lang="en-US" altLang="ko-KR" sz="18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Schem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의 경우 타입 고려하지 않은 람다 계산법으로 볼 수 있지만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</a:p>
          <a:p>
            <a:pPr marL="342900" lvl="1" indent="-342900">
              <a:buFont typeface="Wingdings" pitchFamily="2" charset="2"/>
              <a:buChar char="Ø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대부분의 함수형 프로그래밍 언어는 타입을 갖춘 람다 계산법으로 볼 수 있다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개념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타입 시스템 </a:t>
            </a:r>
            <a:r>
              <a:rPr lang="en-US" altLang="ko-KR" sz="16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(1/3)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Type system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8300" y="580526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30213" y="908050"/>
            <a:ext cx="8713787" cy="53292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타입이론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: 1970s ~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타입 시스템의 고안과 분석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타입 시스템이란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없이 실행되는 프로그램인지를 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프로그램 텍스트만을 가지고 검증하는 논리 시스템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00150" lvl="3" indent="-342900"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없음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과거의 과학적 성과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생김새가 올바른가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  ==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문법에 맞는가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:= { … -2, -1, 0, +1, +2, … }, String := { ... “hello”, “world”, …}</a:t>
            </a:r>
          </a:p>
          <a:p>
            <a:pPr marL="1200150" lvl="3" indent="-342900">
              <a:buFont typeface="Wingdings" pitchFamily="2" charset="2"/>
              <a:buChar char="ü"/>
            </a:pP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3 + ”hello”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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오류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타입이 맞지 않음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 </a:t>
            </a:r>
            <a:r>
              <a:rPr lang="en-US" altLang="ko-KR" sz="14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+ </a:t>
            </a:r>
            <a:r>
              <a:rPr lang="ko-KR" altLang="en-US" sz="14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계산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은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int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int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), (string, string)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타입에 대해 동작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C++ := { …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main {return 1}, 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main () {return 2;}, … }</a:t>
            </a:r>
          </a:p>
          <a:p>
            <a:pPr marL="1200150" lvl="3" indent="-342900">
              <a:buFont typeface="Wingdings" pitchFamily="2" charset="2"/>
              <a:buChar char="ü"/>
            </a:pP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main { return “string”}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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오류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 </a:t>
            </a:r>
            <a:r>
              <a:rPr lang="ko-KR" altLang="en-US" sz="1400" b="1" u="sng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컴파일 계산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은 올바른 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c++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문법일 때 동작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1200150" lvl="3" indent="-342900">
              <a:buFont typeface="Wingdings" pitchFamily="2" charset="2"/>
              <a:buChar char="ü"/>
            </a:pP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§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없음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현재 진행되는 과학적 성과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의미가 올바른가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  ==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우리가 의도한 대로 실행되는가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검출을 자동으로 할 수 있는 프로그래밍 언어를 고안하자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개념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타입 시스템 </a:t>
            </a:r>
            <a:r>
              <a:rPr lang="en-US" altLang="ko-KR" sz="16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(2/3)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Type system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8300" y="5850561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51520" y="908050"/>
            <a:ext cx="6985000" cy="194468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없음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-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과거의 과학적 성과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§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없음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현재 진행되는 과학적 성과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의미가 올바른가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  ==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우리가 의도한 대로 실행되는가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742950" lvl="2" indent="-342900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오류 검출을 자동으로 할 수 있는 프로그래밍 언어를 고안하자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b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3"/>
              </a:rPr>
              <a:t>http</a:t>
            </a:r>
            <a:r>
              <a:rPr lang="en-US" altLang="ko-KR" sz="16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3"/>
              </a:rPr>
              <a:t>://ropas.snu.ac.kr/~kwang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3"/>
              </a:rPr>
              <a:t>/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개념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타입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시스템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(3/3)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History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Type system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180" y="2132855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19672" y="3789040"/>
            <a:ext cx="4536504" cy="1384995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어떻게</a:t>
            </a:r>
            <a:r>
              <a:rPr lang="en-US" altLang="ko-KR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?... </a:t>
            </a:r>
            <a:r>
              <a:rPr lang="ko-KR" altLang="en-US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이게 가능할까</a:t>
            </a:r>
            <a:r>
              <a:rPr lang="en-US" altLang="ko-KR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28575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과연 가능은 할까</a:t>
            </a:r>
            <a:r>
              <a:rPr lang="en-US" altLang="ko-KR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?</a:t>
            </a:r>
          </a:p>
          <a:p>
            <a:pPr marL="28575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자동으로 알아내기 위해서는 우리의 의도를 </a:t>
            </a:r>
            <a:r>
              <a:rPr lang="ko-KR" altLang="en-US" sz="1400" b="1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모호함 없이 표현해야 하는데</a:t>
            </a:r>
            <a:r>
              <a:rPr lang="en-US" altLang="ko-KR" sz="1400" b="1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…</a:t>
            </a:r>
          </a:p>
          <a:p>
            <a:pPr marL="285750" lvl="1" indent="-342900">
              <a:buFont typeface="Wingdings" pitchFamily="2" charset="2"/>
              <a:buChar char="ü"/>
            </a:pPr>
            <a:r>
              <a:rPr lang="ko-KR" altLang="en-US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모호함의 수준을 컴퓨터의 수준으로 만들어야 하는데</a:t>
            </a:r>
            <a:r>
              <a:rPr lang="en-US" altLang="ko-KR" sz="14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… </a:t>
            </a:r>
          </a:p>
        </p:txBody>
      </p:sp>
      <p:pic>
        <p:nvPicPr>
          <p:cNvPr id="7" name="그림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3789040"/>
            <a:ext cx="43204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개념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비 </a:t>
            </a:r>
            <a:r>
              <a:rPr lang="ko-KR" altLang="en-US" sz="2000" b="1" noProof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함수형 언어에서의 함수형 스타일 사용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Functional programming in non-functional languages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52736"/>
            <a:ext cx="8461448" cy="532859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D programming language 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      함수형 스타일에 대한 방대한 지원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ex) pure modifier</a:t>
            </a:r>
          </a:p>
          <a:p>
            <a:pPr marL="28575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주류언어에서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First class functions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는 매우 더디게 채택된다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ex)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파이썬에는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1994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년도에 이미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lambda, filter, map, reduce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등이 포함되었었으나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2008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년도에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릴리즈된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3.0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버전의 준비 과정에서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reduce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는 제거되어 표준 라이브러리 모듈을 통해 사용된다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PHP 5.3, Visual Basic 9, C# 3.0, and C++0x.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에서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First class functions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는 지원된다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.NET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에서는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LINQ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라는 모습을 통해 함수형 언어가 강력하게 사용된다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자바에서는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anonymous classes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가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closures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언어를 시뮬레이션 하는데 사용된다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OO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디자인 패턴들이 함수형 프로그래밍 용어로 표현될 수 있다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절차형 언어를 사용하는 프로그래머들도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값에 의한 프로그래밍의 </a:t>
            </a:r>
            <a:r>
              <a:rPr lang="ko-KR" altLang="en-US" sz="1600" dirty="0" err="1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잇점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The benefits of immutable data 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을 알고 있기 때문에</a:t>
            </a:r>
          </a:p>
          <a:p>
            <a:pPr marL="74295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const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를 잘 사용하기 위해 노력한다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  <a:sym typeface="Wingdings" pitchFamily="2" charset="2"/>
              </a:rPr>
              <a:t>.</a:t>
            </a:r>
            <a:endParaRPr lang="en-US" altLang="ko-KR" sz="1600" dirty="0" smtClean="0">
              <a:solidFill>
                <a:srgbClr val="00A249"/>
              </a:solidFill>
              <a:latin typeface="돋움" pitchFamily="50" charset="-127"/>
              <a:ea typeface="돋움" pitchFamily="50" charset="-127"/>
            </a:endParaRPr>
          </a:p>
          <a:p>
            <a:pPr marL="1257300" lvl="3" indent="-342900">
              <a:spcBef>
                <a:spcPct val="20000"/>
              </a:spcBef>
              <a:buFont typeface="Wingdings" pitchFamily="2" charset="2"/>
              <a:buChar char="Ø"/>
            </a:pPr>
            <a:endParaRPr lang="en-US" altLang="ko-KR" noProof="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업계에서의 사용 현황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(1/3)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Use in industry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512" y="908720"/>
            <a:ext cx="8461448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과거에는 </a:t>
            </a: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산업체에서는 활성화 되지 못했고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b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학계에서만 인기가 있었다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 </a:t>
            </a: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최근에는</a:t>
            </a: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하지만 최근에는 </a:t>
            </a:r>
            <a:r>
              <a:rPr lang="en-US" altLang="ko-KR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…</a:t>
            </a: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ko-KR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Erlang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(1980</a:t>
            </a:r>
            <a:r>
              <a:rPr lang="ko-KR" altLang="en-US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년대 후반 </a:t>
            </a:r>
            <a:r>
              <a:rPr lang="ko-KR" altLang="en-US" sz="14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에릭손</a:t>
            </a:r>
            <a:r>
              <a:rPr lang="ko-KR" altLang="en-US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사에서 개발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,)</a:t>
            </a: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fault-tolerant telecommunications systems </a:t>
            </a: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구축하기 위한 언어</a:t>
            </a: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T-Mobile, Nortel, </a:t>
            </a:r>
            <a:r>
              <a:rPr lang="en-US" altLang="ko-KR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Facebook</a:t>
            </a: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에서 사용함</a:t>
            </a: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ko-KR" altLang="en-US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34888" y="2780928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lvl="1" algn="r">
              <a:spcBef>
                <a:spcPct val="0"/>
              </a:spcBef>
              <a:defRPr/>
            </a:pP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 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함수형 프로그래밍 소개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2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An</a:t>
            </a:r>
            <a:r>
              <a:rPr lang="en-US" altLang="ko-KR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Introduction To Functional Programming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업계에서의 사용 현황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(2/3)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Use in industry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52736"/>
            <a:ext cx="8461448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Scheme </a:t>
            </a: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(Lisp </a:t>
            </a:r>
            <a:r>
              <a:rPr lang="ko-KR" altLang="en-US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의 사투리 언어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애플 매킨토시 컴퓨터 개발에 사용됨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최근에는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training simulation software,  telescope control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등에 사용됨</a:t>
            </a: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ko-KR" altLang="en-US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ko-KR" altLang="en-US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Objective </a:t>
            </a:r>
            <a:r>
              <a:rPr lang="en-US" altLang="ko-KR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Caml</a:t>
            </a:r>
            <a:r>
              <a:rPr lang="en-US" altLang="ko-KR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(1990</a:t>
            </a:r>
            <a:r>
              <a:rPr lang="ko-KR" altLang="en-US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년대에 소개됨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 marL="1257300" lvl="3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금융 분석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드라이버 검증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산업 로봇 프로그래밍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임베디드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소프트웨어 정적 </a:t>
            </a:r>
            <a:r>
              <a:rPr lang="ko-KR" altLang="en-US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분석등에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사용됨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endParaRPr lang="en-US" altLang="ko-KR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업계에서의 사용 현황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(3/3)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Use in industry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395536" y="1052736"/>
            <a:ext cx="8461448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Haskell</a:t>
            </a: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항공우주 시스템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하드웨어 디자인 등에서 사용됨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endParaRPr lang="ko-KR" altLang="en-US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업계에서 사용하는 기타 언어</a:t>
            </a:r>
          </a:p>
          <a:p>
            <a:pPr marL="800100" lvl="2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Scala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F#,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Lisp, Standard ML,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Clojure</a:t>
            </a:r>
            <a:endParaRPr lang="en-US" altLang="ko-KR" sz="1600" noProof="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800100" lvl="2" indent="-342900">
              <a:spcBef>
                <a:spcPct val="20000"/>
              </a:spcBef>
              <a:buFont typeface="Wingdings" pitchFamily="2" charset="2"/>
              <a:buChar char="Ø"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돋움" pitchFamily="50" charset="-127"/>
              <a:ea typeface="돋움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쉬어 가는 코너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TIOBE  INDEX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Side Bar – TIOBE INDEX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265212" y="940872"/>
            <a:ext cx="8467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altLang="ko-KR" dirty="0" smtClean="0">
                <a:solidFill>
                  <a:schemeClr val="bg1"/>
                </a:solidFill>
                <a:hlinkClick r:id="rId4"/>
              </a:rPr>
              <a:t>www.tiobe.com/index.php/content/paperinfo/tpci/index.html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6253336" cy="469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0808"/>
            <a:ext cx="321433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16" y="3137325"/>
            <a:ext cx="325656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82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34888" y="2780928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lvl="1" algn="r">
              <a:spcBef>
                <a:spcPct val="0"/>
              </a:spcBef>
              <a:defRPr/>
            </a:pP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 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2</a:t>
            </a: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람다 계산법 소개 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2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An Introduction To Lambda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정의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(1/1)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Definition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052736"/>
            <a:ext cx="4200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1484784"/>
            <a:ext cx="34575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3071242"/>
            <a:ext cx="6457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3647306"/>
            <a:ext cx="32480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640" y="4079354"/>
            <a:ext cx="4857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9265" y="4520927"/>
            <a:ext cx="3143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정의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(2/2)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Definition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980728"/>
            <a:ext cx="6457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1772816"/>
            <a:ext cx="32480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2924944"/>
            <a:ext cx="4857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4160887"/>
            <a:ext cx="3143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49177" y="3272408"/>
            <a:ext cx="2390775" cy="228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91680" y="4509120"/>
            <a:ext cx="2305050" cy="2571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정의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(3/3)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Definition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556792"/>
            <a:ext cx="6457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2780928"/>
            <a:ext cx="32480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3861420"/>
            <a:ext cx="4857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5168999"/>
            <a:ext cx="3143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52" y="2060848"/>
            <a:ext cx="802005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80864" y="4185270"/>
            <a:ext cx="5867400" cy="323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8278" y="5568280"/>
            <a:ext cx="649605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43608" y="3068960"/>
            <a:ext cx="4038600" cy="3429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9552" y="1052736"/>
            <a:ext cx="7067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43609" y="4581128"/>
            <a:ext cx="482453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표기법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(1/2)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Notation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340768"/>
            <a:ext cx="63150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표기법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(2/2)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Notation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80728"/>
            <a:ext cx="3816424" cy="1552134"/>
          </a:xfrm>
          <a:prstGeom prst="rect">
            <a:avLst/>
          </a:prstGeom>
          <a:solidFill>
            <a:schemeClr val="accent1">
              <a:alpha val="19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3501008"/>
            <a:ext cx="24860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5936" y="3501008"/>
            <a:ext cx="1872208" cy="116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9552" y="2924944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Exercise.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함수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Function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2060848"/>
            <a:ext cx="3384376" cy="3119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69215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1" algn="l" rtl="0" latinLnBrk="1">
              <a:spcBef>
                <a:spcPct val="0"/>
              </a:spcBef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1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z="20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함수형 프로그래밍 소개</a:t>
            </a:r>
            <a:r>
              <a:rPr lang="en-US" altLang="ko-KR" sz="14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4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4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b="1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An</a:t>
            </a:r>
            <a:r>
              <a:rPr lang="en-US" altLang="ko-KR" sz="14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400" b="1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Introduction To Functional Programming</a:t>
            </a:r>
            <a:endParaRPr lang="ko-KR" altLang="en-US" sz="1400" b="1" dirty="0">
              <a:solidFill>
                <a:srgbClr val="C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1484313"/>
            <a:ext cx="8229600" cy="432117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목표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함수형 프로그래밍의 개념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역사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특징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현황을 알아본다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 lvl="1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내용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개요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Introduction</a:t>
            </a: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역사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History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주요 개념들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Concepts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절차적 프로그래밍과의 비교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Comparison to imperative programming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업계 사용 현황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Use in industry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 typeface="Wingdings" pitchFamily="2" charset="2"/>
              <a:buChar char="v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출처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en-US" altLang="ko-KR" sz="1400" dirty="0" smtClean="0">
                <a:solidFill>
                  <a:schemeClr val="bg1"/>
                </a:solidFill>
                <a:hlinkClick r:id="rId2"/>
              </a:rPr>
              <a:t>http://en.wikipedia.org/wiki/Functional_programming</a:t>
            </a:r>
            <a:endParaRPr lang="en-US" altLang="ko-KR" sz="14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endParaRPr lang="en-US" altLang="ko-KR" sz="1600" dirty="0" smtClean="0">
              <a:latin typeface="돋움" pitchFamily="50" charset="-127"/>
              <a:ea typeface="돋움" pitchFamily="50" charset="-127"/>
            </a:endParaRPr>
          </a:p>
          <a:p>
            <a:pPr lvl="1">
              <a:buFont typeface="Wingdings" pitchFamily="2" charset="2"/>
              <a:buChar char="§"/>
            </a:pPr>
            <a:endParaRPr lang="ko-KR" altLang="en-US" sz="16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함수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커링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(1/4)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Function - currying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3568" y="1412776"/>
            <a:ext cx="7560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2400" dirty="0" smtClean="0">
                <a:solidFill>
                  <a:schemeClr val="bg1"/>
                </a:solidFill>
              </a:rPr>
              <a:t> Function - currying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	f(x,y) = x - y*3 ,   (x,y) -&gt; x - y*3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	f(7,y) = 7 - y*3  = 7- 3*y, (7,y) -&gt; 7 - y*3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	f(x,2) = x - 2*3  = x - 6, (x,2) -&gt; x - 6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	f(7,2) = 7 - 2*3  = 1,   (7,2) -&gt; 1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g(y)  = 7 - y*3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h(x)  = x - 6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함수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커링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(2/4)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Function - currying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124744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2400" dirty="0" smtClean="0">
                <a:solidFill>
                  <a:schemeClr val="bg1"/>
                </a:solidFill>
              </a:rPr>
              <a:t> f(x,y) = x - y*3 ,  (x,y) -&gt; x - y*3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t(x,y) = x - y*a ,  (x,y)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t(7,2) = 7 - 2*a,   (7,2) -&gt; 7 - 2*a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n(y)   = x - y*a ,   (y)  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n(2)   = x + 2*a ,   (2)   -&gt; x - 3*a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m(x)   = x - y*a ,   (x)  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m(7)   = 7 - y*a ,   (7)   -&gt; 7 - 3*a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k(x,y,a) = x - y*a ,  (x, y, a)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k(7,2,1) = 7 - 3*1 = 1 ,(2, 3, 1) -&gt; 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함수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커링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(3/4)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Function - currying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124744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2400" dirty="0" smtClean="0">
                <a:solidFill>
                  <a:schemeClr val="bg1"/>
                </a:solidFill>
              </a:rPr>
              <a:t>f(x,y) = x - y*3 ,  (x,y) -&gt; x - y*3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t(x,y) = x - y*a ,  (x,y)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m(x)   = x - y*a ,   (x)  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n(y)   = x - y*a ,   (y)   -&gt; x - y*a 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q(a)   = x - y*a ,   (a)  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k(x,y,a) = x - y*a ,  (x, y, a) -&gt; x - y*a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Body(t) == Body(n) == Body(m) == Body(k) = Body(q)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m(x)   = n(y)  ,   (x)   -&gt; (y -&gt; x - y*a) 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n(y)   = q(a)  ,   (y)   -&gt; (a -&gt; x - y*a) 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m(x)   = n(y)  ,  (x)   -&gt; (y -&gt; (a -&gt; x - y*a))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k(x,y,a) = m(x),  (x)   -&gt; (y -&gt; (a -&gt; x - y*a))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함수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lang="ko-KR" altLang="en-US" sz="2000" b="1" dirty="0" err="1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커링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(4/4)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Function - currying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124744"/>
            <a:ext cx="80648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2400" dirty="0" smtClean="0">
                <a:solidFill>
                  <a:schemeClr val="bg1"/>
                </a:solidFill>
              </a:rPr>
              <a:t> m(x)   = x - y*a ,   (x)   -&gt; x - y*a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n(y)   = x - y*a ,   (y)   -&gt; x - y*a 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q(a)   = x - y*a ,   (a)   -&gt; x - y*a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k(x,y,a) = x - y*a ,  (x)   -&gt; (y -&gt; (a -&gt; x - y*a))</a:t>
            </a:r>
          </a:p>
          <a:p>
            <a:endParaRPr lang="es-ES" altLang="ko-KR" sz="2400" dirty="0" smtClean="0">
              <a:solidFill>
                <a:schemeClr val="bg1"/>
              </a:solidFill>
            </a:endParaRP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λx.λy.λa.(x - y*a)</a:t>
            </a:r>
          </a:p>
          <a:p>
            <a:r>
              <a:rPr lang="es-ES" altLang="ko-KR" sz="2400" dirty="0" smtClean="0">
                <a:solidFill>
                  <a:schemeClr val="bg1"/>
                </a:solidFill>
              </a:rPr>
              <a:t> λxya.(x - y*a)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알파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동등성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(1/3)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Motivation - </a:t>
            </a:r>
            <a:r>
              <a:rPr lang="el-GR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α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equivalence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124744"/>
            <a:ext cx="80648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λx.T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	λ is said to bind x in T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	In λ calculus all names are local to definitions.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m(x)   = x - y*a ,   (x) -&gt; x - y*a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λx.x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	x : bound variable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	y, a : free variable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λx.x</a:t>
            </a:r>
            <a:r>
              <a:rPr lang="en-US" altLang="ko-KR" sz="2400" dirty="0" smtClean="0">
                <a:solidFill>
                  <a:schemeClr val="bg1"/>
                </a:solidFill>
              </a:rPr>
              <a:t>)(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λy.yx</a:t>
            </a:r>
            <a:r>
              <a:rPr lang="en-US" altLang="ko-KR" sz="2400" dirty="0" smtClean="0">
                <a:solidFill>
                  <a:schemeClr val="bg1"/>
                </a:solidFill>
              </a:rPr>
              <a:t>) = ?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알파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동등성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(2/3)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Motivation - </a:t>
            </a:r>
            <a:r>
              <a:rPr lang="el-GR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α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equivalence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124744"/>
            <a:ext cx="8712968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m(x)   = x - y*a ,   (x) -&gt; x - y*a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	 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x.x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	≡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d.d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	≡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e.e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meanning</a:t>
            </a:r>
            <a:r>
              <a:rPr lang="en-US" altLang="ko-KR" sz="2000" dirty="0" smtClean="0">
                <a:solidFill>
                  <a:schemeClr val="bg1"/>
                </a:solidFill>
              </a:rPr>
              <a:t> of all three unnamed functions is  equal to that of m.</a:t>
            </a:r>
          </a:p>
          <a:p>
            <a:pPr>
              <a:buFont typeface="Wingdings" pitchFamily="2" charset="2"/>
              <a:buChar char="ü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 names of the arguments in function definitions do not carry any meaning by themselves. </a:t>
            </a:r>
          </a:p>
          <a:p>
            <a:pPr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They are just "place holders (</a:t>
            </a:r>
            <a:r>
              <a:rPr lang="ko-KR" altLang="en-US" sz="2000" dirty="0" smtClean="0">
                <a:solidFill>
                  <a:schemeClr val="bg1"/>
                </a:solidFill>
              </a:rPr>
              <a:t>자리지킴이</a:t>
            </a:r>
            <a:r>
              <a:rPr lang="en-US" altLang="ko-KR" sz="2000" dirty="0" smtClean="0">
                <a:solidFill>
                  <a:schemeClr val="bg1"/>
                </a:solidFill>
              </a:rPr>
              <a:t>)"</a:t>
            </a:r>
          </a:p>
          <a:p>
            <a:pPr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they are used to indicate how to rearrange the arguments of the function when it is evaluated.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알파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동등성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(3/3)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Motivation - </a:t>
            </a:r>
            <a:r>
              <a:rPr lang="el-GR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α </a:t>
            </a: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equivalence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124744"/>
            <a:ext cx="87129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λx.x</a:t>
            </a:r>
            <a:r>
              <a:rPr lang="en-US" altLang="ko-KR" sz="2400" dirty="0" smtClean="0">
                <a:solidFill>
                  <a:schemeClr val="bg1"/>
                </a:solidFill>
              </a:rPr>
              <a:t>)(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λy.yx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 x in the body of the first expression from the left is bound to the first λ.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 y in the body of the second expression is bound to the second λ.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 x in the body of the second expression is free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The x in the second expression is independent of the x in the first expression.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Question 1.  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λx.xy</a:t>
            </a:r>
            <a:r>
              <a:rPr lang="en-US" altLang="ko-KR" sz="2400" dirty="0" smtClean="0">
                <a:solidFill>
                  <a:schemeClr val="bg1"/>
                </a:solidFill>
              </a:rPr>
              <a:t>)(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λy.y</a:t>
            </a:r>
            <a:r>
              <a:rPr lang="en-US" altLang="ko-KR" sz="2400" dirty="0" smtClean="0">
                <a:solidFill>
                  <a:schemeClr val="bg1"/>
                </a:solidFill>
              </a:rPr>
              <a:t>)  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		Is y free or bound ?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Question 2.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λy</a:t>
            </a:r>
            <a:r>
              <a:rPr lang="en-US" altLang="ko-KR" sz="2400" dirty="0" smtClean="0">
                <a:solidFill>
                  <a:schemeClr val="bg1"/>
                </a:solidFill>
              </a:rPr>
              <a:t>.(x(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λx.xy</a:t>
            </a:r>
            <a:r>
              <a:rPr lang="en-US" altLang="ko-KR" sz="2400" dirty="0" smtClean="0">
                <a:solidFill>
                  <a:schemeClr val="bg1"/>
                </a:solidFill>
              </a:rPr>
              <a:t>)))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		Is x free or bound ?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자유 변수</a:t>
            </a:r>
            <a:endParaRPr lang="en-US" altLang="ko-KR" sz="2000" b="1" dirty="0" smtClean="0">
              <a:solidFill>
                <a:srgbClr val="C00000"/>
              </a:solidFill>
              <a:latin typeface="굴림" pitchFamily="50" charset="-127"/>
              <a:ea typeface="굴림" pitchFamily="50" charset="-127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free variable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124744"/>
            <a:ext cx="87129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 1.FV(x) = {x}, where x is a variable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2.FV(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x.M</a:t>
            </a:r>
            <a:r>
              <a:rPr lang="en-US" altLang="ko-KR" sz="2400" dirty="0" smtClean="0">
                <a:solidFill>
                  <a:schemeClr val="bg1"/>
                </a:solidFill>
              </a:rPr>
              <a:t>) = FV(M) - {x}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3.FV(M N) = FV(M) ∪ FV(N)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FV(x)   = { x }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FV(x - y*a)  = {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x,y,a</a:t>
            </a:r>
            <a:r>
              <a:rPr lang="en-US" altLang="ko-KR" sz="2400" dirty="0" smtClean="0">
                <a:solidFill>
                  <a:schemeClr val="bg1"/>
                </a:solidFill>
              </a:rPr>
              <a:t> }   ∪ FV (-)  ∪ FV (*)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FV(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x.x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y*a) = {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y,a</a:t>
            </a:r>
            <a:r>
              <a:rPr lang="en-US" altLang="ko-KR" sz="2400" dirty="0" smtClean="0">
                <a:solidFill>
                  <a:schemeClr val="bg1"/>
                </a:solidFill>
              </a:rPr>
              <a:t> }   ∪ FV (-)  ∪ FV (*)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FV(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y.x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y*a) = { x,  a }   ∪ FV (-)  ∪ FV (*)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FV(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a.x</a:t>
            </a:r>
            <a:r>
              <a:rPr lang="en-US" altLang="ko-KR" sz="2400" dirty="0" smtClean="0">
                <a:solidFill>
                  <a:schemeClr val="bg1"/>
                </a:solidFill>
              </a:rPr>
              <a:t> - y*a) = {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x,y</a:t>
            </a:r>
            <a:r>
              <a:rPr lang="en-US" altLang="ko-KR" sz="2400" dirty="0" smtClean="0">
                <a:solidFill>
                  <a:schemeClr val="bg1"/>
                </a:solidFill>
              </a:rPr>
              <a:t>   }   ∪ FV (-)  ∪ FV (*)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Question 1.</a:t>
            </a: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FV(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smtClean="0">
                <a:solidFill>
                  <a:schemeClr val="bg1"/>
                </a:solidFill>
              </a:rPr>
              <a:t>x.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x.x</a:t>
            </a:r>
            <a:r>
              <a:rPr lang="en-US" altLang="ko-KR" sz="2400" dirty="0" smtClean="0">
                <a:solidFill>
                  <a:schemeClr val="bg1"/>
                </a:solidFill>
              </a:rPr>
              <a:t>) = ?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제대로 치환하기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 3 )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Capture-avoiding substitutions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124744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t[x := r] for the substitution of r for x in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labmda</a:t>
            </a:r>
            <a:r>
              <a:rPr lang="en-US" altLang="ko-KR" sz="2400" dirty="0" smtClean="0">
                <a:solidFill>
                  <a:schemeClr val="bg1"/>
                </a:solidFill>
              </a:rPr>
              <a:t> expression t.</a:t>
            </a:r>
          </a:p>
          <a:p>
            <a:pPr>
              <a:buFont typeface="Wingdings" pitchFamily="2" charset="2"/>
              <a:buChar char="Ø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bg1"/>
                </a:solidFill>
              </a:rPr>
              <a:t> Capture-avoiding substitutions</a:t>
            </a:r>
          </a:p>
          <a:p>
            <a:pPr>
              <a:buFont typeface="Wingdings" pitchFamily="2" charset="2"/>
              <a:buChar char="ü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x[x := r] = r;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y[x := r] = y if x ≠ y;</a:t>
            </a:r>
          </a:p>
          <a:p>
            <a:pPr lvl="1">
              <a:buFont typeface="Wingdings" pitchFamily="2" charset="2"/>
              <a:buChar char="ü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x.t</a:t>
            </a:r>
            <a:r>
              <a:rPr lang="en-US" altLang="ko-KR" sz="2400" dirty="0" smtClean="0">
                <a:solidFill>
                  <a:schemeClr val="bg1"/>
                </a:solidFill>
              </a:rPr>
              <a:t>)[x := r] =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x.t</a:t>
            </a:r>
            <a:r>
              <a:rPr lang="en-US" altLang="ko-KR" sz="2400" dirty="0" smtClean="0">
                <a:solidFill>
                  <a:schemeClr val="bg1"/>
                </a:solidFill>
              </a:rPr>
              <a:t>;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(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y.t</a:t>
            </a:r>
            <a:r>
              <a:rPr lang="en-US" altLang="ko-KR" sz="2400" dirty="0" smtClean="0">
                <a:solidFill>
                  <a:schemeClr val="bg1"/>
                </a:solidFill>
              </a:rPr>
              <a:t>)[x := r] =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smtClean="0">
                <a:solidFill>
                  <a:schemeClr val="bg1"/>
                </a:solidFill>
              </a:rPr>
              <a:t>y.(t[x := r]) if x ≠ y and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y∈U</a:t>
            </a:r>
            <a:r>
              <a:rPr lang="en-US" altLang="ko-KR" sz="2400" dirty="0" smtClean="0">
                <a:solidFill>
                  <a:schemeClr val="bg1"/>
                </a:solidFill>
              </a:rPr>
              <a:t>-FV®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y∈U</a:t>
            </a:r>
            <a:r>
              <a:rPr lang="en-US" altLang="ko-KR" sz="2400" dirty="0" smtClean="0">
                <a:solidFill>
                  <a:schemeClr val="bg1"/>
                </a:solidFill>
              </a:rPr>
              <a:t>-FV(r) sometimes said "y is fresh for r").</a:t>
            </a:r>
          </a:p>
          <a:p>
            <a:pPr lvl="1">
              <a:buFont typeface="Wingdings" pitchFamily="2" charset="2"/>
              <a:buChar char="ü"/>
            </a:pPr>
            <a:endParaRPr lang="en-US" altLang="ko-KR" sz="2400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ts</a:t>
            </a:r>
            <a:r>
              <a:rPr lang="en-US" altLang="ko-KR" sz="2400" dirty="0" smtClean="0">
                <a:solidFill>
                  <a:schemeClr val="bg1"/>
                </a:solidFill>
              </a:rPr>
              <a:t>)[x := r] = (t[x := r])(s[x := r]);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제대로 치환하기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 3 )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Capture-avoiding substitutions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124744"/>
            <a:ext cx="87129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bg1"/>
                </a:solidFill>
              </a:rPr>
              <a:t> Alpha-conversion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 Changing bound variables of abstraction.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000" dirty="0" smtClean="0">
                <a:solidFill>
                  <a:schemeClr val="bg1"/>
                </a:solidFill>
              </a:rPr>
              <a:t>  Known as alpha-renaming</a:t>
            </a: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x.xy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≡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t.ty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smtClean="0">
                <a:solidFill>
                  <a:schemeClr val="bg1"/>
                </a:solidFill>
              </a:rPr>
              <a:t>x.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x.x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≡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smtClean="0">
                <a:solidFill>
                  <a:schemeClr val="bg1"/>
                </a:solidFill>
              </a:rPr>
              <a:t>y.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x.x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 ≡ 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smtClean="0">
                <a:solidFill>
                  <a:schemeClr val="bg1"/>
                </a:solidFill>
              </a:rPr>
              <a:t>x.</a:t>
            </a:r>
            <a:r>
              <a:rPr lang="el-GR" altLang="ko-KR" sz="2400" dirty="0" smtClean="0">
                <a:solidFill>
                  <a:schemeClr val="bg1"/>
                </a:solidFill>
              </a:rPr>
              <a:t>λ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y.y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74848" y="1052736"/>
            <a:ext cx="8229600" cy="50403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프로그래밍 패러다임을 말하는데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함수형 프로그래밍에서는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계산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(computation)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수학 함수의 함수 값 계산 과정으로 간주하고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상태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(state)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와 변경 가능한 데이터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(mutable data)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의 사용을 자제하며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 적용</a:t>
            </a:r>
            <a:r>
              <a:rPr lang="en-US" altLang="ko-KR" sz="1600" baseline="30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(?)</a:t>
            </a:r>
            <a:r>
              <a:rPr lang="ko-KR" altLang="en-US" sz="1600" baseline="30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을 강조한다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2"/>
              </a:rPr>
              <a:t>http://en.wikipedia.org/wiki/Functional_programming</a:t>
            </a:r>
            <a:endParaRPr lang="en-US" altLang="ko-KR" sz="10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프로그래밍 스타일을 말하는데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 스타일에서는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</a:p>
          <a:p>
            <a:pPr lvl="1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함수에 인자를 적용시키는 과정을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계산의 기본 방식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(the basic method of computation)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으로 사용한다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  <a:b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3"/>
              </a:rPr>
              <a:t>http://channel9.msdn.com/shows/Going+Deep/Lecture-Series-Erik-Meijer-Functional-Programming-Fundamentals-Chapter-1/</a:t>
            </a:r>
            <a:endParaRPr lang="en-US" altLang="ko-KR" sz="10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2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함수가 대단히 특별하지도 않게 처리되는 프로그래밍 방식을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뜻한다</a:t>
            </a:r>
            <a:endParaRPr lang="en-US" altLang="ko-KR" sz="10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ko-KR" sz="1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</a:t>
            </a:r>
            <a:r>
              <a:rPr lang="en-US" altLang="ko-KR" sz="1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  <a:hlinkClick r:id="rId4"/>
              </a:rPr>
              <a:t>http://ropas.snu.ac.kr/~kwang/functional.html</a:t>
            </a:r>
            <a:r>
              <a:rPr lang="en-US" altLang="ko-KR" sz="1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br>
              <a:rPr lang="en-US" altLang="ko-KR" sz="10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endParaRPr lang="en-US" altLang="ko-KR" sz="10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기타 등등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..</a:t>
            </a:r>
            <a:endParaRPr lang="ko-KR" altLang="en-US" sz="20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정의 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함수형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프로그래밍이란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?  </a:t>
            </a:r>
            <a:r>
              <a:rPr lang="en-US" altLang="ko-KR" sz="16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(1/3)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/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Definition – What is Functional Programming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제대로 치환하기 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 3 )</a:t>
            </a:r>
          </a:p>
          <a:p>
            <a:pPr lvl="0">
              <a:spcBef>
                <a:spcPct val="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Capture-avoiding substitutions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1124744"/>
            <a:ext cx="87129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bg1"/>
                </a:solidFill>
              </a:rPr>
              <a:t> Beta-reduction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Expressesing</a:t>
            </a:r>
            <a:r>
              <a:rPr lang="en-US" altLang="ko-KR" sz="2400" dirty="0" smtClean="0">
                <a:solidFill>
                  <a:schemeClr val="bg1"/>
                </a:solidFill>
              </a:rPr>
              <a:t> the idea of function application.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An application of the form  reduces to the term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ko-KR" sz="2400" dirty="0" smtClean="0">
                <a:solidFill>
                  <a:schemeClr val="bg1"/>
                </a:solidFill>
              </a:rPr>
              <a:t>  The beta-reduction of 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λx.t</a:t>
            </a:r>
            <a:r>
              <a:rPr lang="en-US" altLang="ko-KR" sz="2400" dirty="0" smtClean="0">
                <a:solidFill>
                  <a:schemeClr val="bg1"/>
                </a:solidFill>
              </a:rPr>
              <a:t>)s is t[x := s]</a:t>
            </a:r>
          </a:p>
          <a:p>
            <a:pPr lvl="2"/>
            <a:endParaRPr lang="en-US" altLang="ko-KR" sz="2400" dirty="0" smtClean="0">
              <a:solidFill>
                <a:schemeClr val="bg1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  ((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λn.n</a:t>
            </a:r>
            <a:r>
              <a:rPr lang="en-US" altLang="ko-KR" sz="2400" dirty="0" smtClean="0">
                <a:solidFill>
                  <a:schemeClr val="bg1"/>
                </a:solidFill>
              </a:rPr>
              <a:t>*2) 7)</a:t>
            </a:r>
          </a:p>
          <a:p>
            <a:pPr lvl="2"/>
            <a:r>
              <a:rPr lang="en-US" altLang="ko-KR" sz="2400" dirty="0" smtClean="0">
                <a:solidFill>
                  <a:schemeClr val="bg1"/>
                </a:solidFill>
              </a:rPr>
              <a:t> ≡n*2[n := 7]</a:t>
            </a:r>
          </a:p>
          <a:p>
            <a:pPr lvl="2"/>
            <a:r>
              <a:rPr lang="en-US" altLang="ko-KR" sz="2400" dirty="0" smtClean="0">
                <a:solidFill>
                  <a:schemeClr val="bg1"/>
                </a:solidFill>
              </a:rPr>
              <a:t> = 7*2</a:t>
            </a:r>
          </a:p>
          <a:p>
            <a:pPr lvl="2"/>
            <a:r>
              <a:rPr lang="en-US" altLang="ko-KR" sz="2400" dirty="0" smtClean="0">
                <a:solidFill>
                  <a:schemeClr val="bg1"/>
                </a:solidFill>
              </a:rPr>
              <a:t> = 14</a:t>
            </a:r>
          </a:p>
          <a:p>
            <a:pPr lvl="2"/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bg1"/>
                </a:solidFill>
              </a:rPr>
              <a:t> Question.</a:t>
            </a:r>
          </a:p>
          <a:p>
            <a:pPr lvl="2"/>
            <a:r>
              <a:rPr lang="en-US" altLang="ko-KR" sz="2400" dirty="0" smtClean="0">
                <a:solidFill>
                  <a:schemeClr val="bg1"/>
                </a:solidFill>
              </a:rPr>
              <a:t>      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λnfx.f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nfx</a:t>
            </a:r>
            <a:r>
              <a:rPr lang="en-US" altLang="ko-KR" sz="2400" dirty="0" smtClean="0">
                <a:solidFill>
                  <a:schemeClr val="bg1"/>
                </a:solidFill>
              </a:rPr>
              <a:t>))(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λfx.x</a:t>
            </a:r>
            <a:r>
              <a:rPr lang="en-US" altLang="ko-KR" sz="2400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n-US" altLang="ko-KR" sz="2400" dirty="0" smtClean="0">
                <a:solidFill>
                  <a:schemeClr val="bg1"/>
                </a:solidFill>
              </a:rPr>
              <a:t>   ≡ ?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34888" y="2780928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lvl="1" algn="r">
              <a:spcBef>
                <a:spcPct val="0"/>
              </a:spcBef>
              <a:defRPr/>
            </a:pP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제 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3</a:t>
            </a:r>
            <a:r>
              <a:rPr lang="ko-KR" altLang="en-US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부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 </a:t>
            </a:r>
            <a:r>
              <a:rPr lang="en-US" altLang="ko-KR" sz="2800" b="1" kern="0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C++ </a:t>
            </a:r>
            <a:r>
              <a:rPr lang="ko-KR" altLang="en-US" sz="2800" b="1" kern="0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에서의 함수형 프로그래밍 스타일</a:t>
            </a:r>
            <a:r>
              <a:rPr lang="en-US" altLang="ko-KR" sz="2800" b="1" kern="0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</a:t>
            </a:r>
            <a: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2800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2800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cap="small" dirty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Functional Programming Style in C++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915816" y="4222601"/>
            <a:ext cx="2744341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lvl="1" algn="r">
              <a:spcBef>
                <a:spcPct val="0"/>
              </a:spcBef>
              <a:defRPr/>
            </a:pPr>
            <a:r>
              <a:rPr lang="ko-KR" altLang="en-US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다음</a:t>
            </a:r>
            <a:r>
              <a:rPr lang="en-US" altLang="ko-KR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시간에  </a:t>
            </a:r>
            <a:r>
              <a:rPr lang="en-US" altLang="ko-KR" b="1" kern="0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...</a:t>
            </a:r>
          </a:p>
          <a:p>
            <a:pPr marL="0" lvl="1" algn="r">
              <a:spcBef>
                <a:spcPct val="0"/>
              </a:spcBef>
              <a:defRPr/>
            </a:pPr>
            <a:r>
              <a:rPr lang="en-US" altLang="ko-KR" cap="small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</a:rPr>
              <a:t>To Be Continue</a:t>
            </a:r>
            <a:endParaRPr lang="ko-KR" altLang="en-US" kern="0" dirty="0">
              <a:solidFill>
                <a:srgbClr val="C0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44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다음 시간에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...(1/4)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To Be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Continue...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984836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C++11 lambda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4168"/>
            <a:ext cx="7272808" cy="507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2040" y="2348880"/>
            <a:ext cx="4036504" cy="1656184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using C++11 lambda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a</a:t>
            </a:r>
            <a:r>
              <a:rPr lang="en-US" altLang="ko-KR" sz="14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uto</a:t>
            </a:r>
            <a:r>
              <a:rPr lang="en-US" altLang="ko-KR" sz="14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err="1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odd_print</a:t>
            </a:r>
            <a:r>
              <a:rPr lang="en-US" altLang="ko-KR" sz="1400" dirty="0" smtClean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= </a:t>
            </a: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[](</a:t>
            </a:r>
            <a:r>
              <a:rPr lang="en-US" altLang="ko-KR" sz="14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x)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	{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	   </a:t>
            </a:r>
            <a:r>
              <a:rPr lang="en-US" altLang="ko-KR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if</a:t>
            </a:r>
            <a:r>
              <a:rPr lang="ko-KR" altLang="en-US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(x%2 ==1) </a:t>
            </a:r>
            <a:r>
              <a:rPr lang="en-US" altLang="ko-KR" sz="1400" dirty="0" err="1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 &lt;&lt; x &lt;&lt;‘ ‘;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7635"/>
                </a:solidFill>
                <a:latin typeface="돋움" pitchFamily="50" charset="-127"/>
                <a:ea typeface="돋움" pitchFamily="50" charset="-127"/>
              </a:rPr>
              <a:t>	}</a:t>
            </a:r>
            <a:endParaRPr lang="en-US" altLang="ko-KR" sz="1400" dirty="0" smtClean="0">
              <a:solidFill>
                <a:srgbClr val="007635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std</a:t>
            </a:r>
            <a:r>
              <a:rPr lang="en-US" altLang="ko-KR" sz="14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::</a:t>
            </a:r>
            <a:r>
              <a:rPr lang="en-US" altLang="ko-KR" sz="14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c.begin</a:t>
            </a: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4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c.end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odd_print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  <a:endParaRPr lang="en-US" altLang="ko-KR" sz="14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87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42" y="1395424"/>
            <a:ext cx="5843257" cy="511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다음 시간에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...(2/4)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To Be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Continue...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859" y="940078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std</a:t>
            </a:r>
            <a:r>
              <a:rPr lang="en-US" altLang="ko-KR" dirty="0" smtClean="0">
                <a:solidFill>
                  <a:schemeClr val="bg1"/>
                </a:solidFill>
              </a:rPr>
              <a:t>::algorithm, </a:t>
            </a:r>
            <a:r>
              <a:rPr lang="en-US" altLang="ko-KR" dirty="0" err="1" smtClean="0">
                <a:solidFill>
                  <a:schemeClr val="bg1"/>
                </a:solidFill>
              </a:rPr>
              <a:t>std</a:t>
            </a:r>
            <a:r>
              <a:rPr lang="en-US" altLang="ko-KR" dirty="0" smtClean="0">
                <a:solidFill>
                  <a:schemeClr val="bg1"/>
                </a:solidFill>
              </a:rPr>
              <a:t>::numeric, 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0636" y="1483996"/>
            <a:ext cx="2363336" cy="128207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SUM</a:t>
            </a:r>
          </a:p>
          <a:p>
            <a:pPr>
              <a:lnSpc>
                <a:spcPct val="120000"/>
              </a:lnSpc>
            </a:pP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sum = 0;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for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(</a:t>
            </a: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= 0;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&lt; size;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++)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sum += array[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];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sum;</a:t>
            </a:r>
            <a:endParaRPr lang="en-US" altLang="ko-KR" sz="1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4362" y="1483996"/>
            <a:ext cx="3528392" cy="85878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SUM</a:t>
            </a:r>
            <a:endParaRPr lang="en-US" altLang="ko-KR" sz="1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auto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sum = [](</a:t>
            </a: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x, </a:t>
            </a: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y) { 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x+y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; };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accumulate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(array,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array+size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0, sum);</a:t>
            </a:r>
            <a:endParaRPr lang="en-US" altLang="ko-KR" sz="1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636" y="2996952"/>
            <a:ext cx="2363336" cy="128207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PRODUCT</a:t>
            </a:r>
          </a:p>
          <a:p>
            <a:pPr>
              <a:lnSpc>
                <a:spcPct val="120000"/>
              </a:lnSpc>
            </a:pP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prd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= 1;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for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(</a:t>
            </a: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= 0;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&lt; size;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++)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prd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*= array[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];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prd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;</a:t>
            </a:r>
            <a:endParaRPr lang="en-US" altLang="ko-KR" sz="1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5607" y="3083926"/>
            <a:ext cx="3528393" cy="85878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PRODUCT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auto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prod = [](</a:t>
            </a: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x, </a:t>
            </a:r>
            <a:r>
              <a:rPr lang="en-US" altLang="ko-KR" sz="12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y) { </a:t>
            </a: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x*y; };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return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accumulate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(array,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array+size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1, prod);</a:t>
            </a:r>
            <a:endParaRPr lang="en-US" altLang="ko-KR" sz="1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1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다음 시간에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...(3/4)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To Be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Continue...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940078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 Boost (www.boost.org)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74" y="1484784"/>
            <a:ext cx="7892430" cy="486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50487" y="1052736"/>
            <a:ext cx="3697977" cy="1426093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</a:t>
            </a:r>
            <a:r>
              <a:rPr lang="en-US" altLang="ko-KR" sz="1200" dirty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using boost::phoenix</a:t>
            </a:r>
            <a:endParaRPr lang="en-US" altLang="ko-KR" sz="1200" dirty="0" smtClean="0">
              <a:solidFill>
                <a:srgbClr val="FFFF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std</a:t>
            </a:r>
            <a:r>
              <a:rPr lang="en-US" altLang="ko-KR" sz="12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::</a:t>
            </a:r>
            <a:r>
              <a:rPr lang="en-US" altLang="ko-KR" sz="12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2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(array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array+size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</a:t>
            </a:r>
            <a:endParaRPr lang="en-US" altLang="ko-KR" sz="1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 </a:t>
            </a:r>
            <a:r>
              <a:rPr lang="en-US" altLang="ko-KR" sz="12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if</a:t>
            </a:r>
            <a:r>
              <a:rPr lang="en-US" altLang="ko-KR" sz="12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_ (arg1%2 == 1)</a:t>
            </a:r>
          </a:p>
          <a:p>
            <a:pPr lvl="1">
              <a:lnSpc>
                <a:spcPct val="120000"/>
              </a:lnSpc>
            </a:pPr>
            <a:r>
              <a:rPr lang="en-US" altLang="ko-KR" sz="12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  </a:t>
            </a:r>
            <a:r>
              <a:rPr lang="en-US" altLang="ko-KR" sz="12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[ </a:t>
            </a:r>
            <a:endParaRPr lang="en-US" altLang="ko-KR" sz="1200" dirty="0">
              <a:solidFill>
                <a:srgbClr val="00B050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       </a:t>
            </a:r>
            <a:r>
              <a:rPr lang="en-US" altLang="ko-KR" sz="12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</a:t>
            </a:r>
            <a:r>
              <a:rPr lang="en-US" altLang="ko-KR" sz="1200" dirty="0" err="1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2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&lt;&lt; arg1 &lt;&lt; ‘’</a:t>
            </a:r>
          </a:p>
          <a:p>
            <a:pPr lvl="1">
              <a:lnSpc>
                <a:spcPct val="120000"/>
              </a:lnSpc>
            </a:pPr>
            <a:r>
              <a:rPr lang="en-US" altLang="ko-KR" sz="12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       </a:t>
            </a:r>
            <a:r>
              <a:rPr lang="en-US" altLang="ko-KR" sz="12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] 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  <a:endParaRPr lang="en-US" altLang="ko-KR" sz="1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5996" y="2906661"/>
            <a:ext cx="4514403" cy="237626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</a:t>
            </a:r>
            <a:r>
              <a:rPr lang="en-US" altLang="ko-KR" sz="1200" dirty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using boost</a:t>
            </a:r>
            <a:r>
              <a:rPr lang="en-US" altLang="ko-KR" sz="12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::lambda</a:t>
            </a:r>
            <a:endParaRPr lang="en-US" altLang="ko-KR" sz="1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list&lt;</a:t>
            </a:r>
            <a:r>
              <a:rPr lang="en-US" altLang="ko-KR" sz="12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&gt; v(10); </a:t>
            </a:r>
            <a:endParaRPr lang="en-US" altLang="ko-KR" sz="1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v.begin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2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v.end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_1 = 1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</a:p>
          <a:p>
            <a:pPr>
              <a:lnSpc>
                <a:spcPct val="120000"/>
              </a:lnSpc>
            </a:pPr>
            <a:endParaRPr lang="en-US" altLang="ko-KR" sz="1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vector&lt;</a:t>
            </a:r>
            <a:r>
              <a:rPr lang="en-US" altLang="ko-KR" sz="12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*&gt; </a:t>
            </a:r>
            <a:r>
              <a:rPr lang="en-US" altLang="ko-KR" sz="12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vp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(10); </a:t>
            </a:r>
            <a:endParaRPr lang="en-US" altLang="ko-KR" sz="1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transform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v.begin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2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v.end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2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vp.begin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&amp;_1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</a:p>
          <a:p>
            <a:pPr>
              <a:lnSpc>
                <a:spcPct val="120000"/>
              </a:lnSpc>
            </a:pPr>
            <a:endParaRPr lang="en-US" altLang="ko-KR" sz="1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foo(</a:t>
            </a:r>
            <a:r>
              <a:rPr lang="en-US" altLang="ko-KR" sz="12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altLang="ko-KR" sz="12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</a:t>
            </a:r>
            <a:r>
              <a:rPr lang="en-US" altLang="ko-KR" sz="1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v.begin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</a:t>
            </a:r>
            <a:r>
              <a:rPr lang="en-US" altLang="ko-KR" sz="1200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v.end</a:t>
            </a:r>
            <a:r>
              <a:rPr lang="en-US" altLang="ko-KR" sz="12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(), _1 = bind(foo, _1));</a:t>
            </a:r>
          </a:p>
        </p:txBody>
      </p:sp>
    </p:spTree>
    <p:extLst>
      <p:ext uri="{BB962C8B-B14F-4D97-AF65-F5344CB8AC3E}">
        <p14:creationId xmlns:p14="http://schemas.microsoft.com/office/powerpoint/2010/main" val="2065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다음 시간에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...(4/4)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To Be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Continue...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9512" y="836712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</a:rPr>
              <a:t> Practical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937" y="1290732"/>
            <a:ext cx="7210028" cy="522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3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5856" y="292494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rgbClr val="C00000"/>
                </a:solidFill>
              </a:rPr>
              <a:t>수고하셨습니</a:t>
            </a:r>
            <a:r>
              <a:rPr lang="ko-KR" altLang="en-US" sz="3200">
                <a:solidFill>
                  <a:srgbClr val="C00000"/>
                </a:solidFill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39971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1168400"/>
            <a:ext cx="8229600" cy="15843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1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부터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10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까지 합을 계산하는 방식 비교 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(C++ </a:t>
            </a:r>
            <a:r>
              <a:rPr lang="en-US" altLang="ko-KR" sz="1600" i="1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vs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Haskell)</a:t>
            </a: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None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897068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정의 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함수형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프로그래밍이란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?  </a:t>
            </a:r>
            <a:r>
              <a:rPr lang="en-US" altLang="ko-KR" sz="16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(2/3)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/>
            </a:r>
            <a:b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Definition – What is Functional Programming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3608" y="4769276"/>
            <a:ext cx="7776864" cy="110799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  그래서 함수형 언어에서는 함수의 적용을 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‘</a:t>
            </a:r>
            <a:r>
              <a:rPr lang="ko-KR" altLang="en-US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기본 계산 방식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’ </a:t>
            </a:r>
            <a:r>
              <a:rPr lang="ko-KR" altLang="en-US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으로 한다고 했구나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ko-KR" altLang="en-US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하지만 절차형 언어에서도 다음과 같은 프로그래밍이 가능하므로 석연치 않군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.</a:t>
            </a:r>
            <a:b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	</a:t>
            </a:r>
            <a:r>
              <a:rPr lang="en-US" altLang="ko-KR" sz="1600" dirty="0" err="1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int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600" dirty="0" err="1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ary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[] = {1,2,3,4,5,6,7,8,9,10};</a:t>
            </a:r>
          </a:p>
          <a:p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	sum_10 = </a:t>
            </a:r>
            <a:r>
              <a:rPr lang="en-US" altLang="ko-KR" b="1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sum(</a:t>
            </a:r>
            <a:r>
              <a:rPr lang="en-US" altLang="ko-KR" b="1" dirty="0" err="1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ary</a:t>
            </a:r>
            <a:r>
              <a:rPr lang="en-US" altLang="ko-KR" b="1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, 10); </a:t>
            </a:r>
            <a:r>
              <a:rPr lang="en-US" altLang="ko-KR" sz="16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// assume sum() is properly defined already.</a:t>
            </a:r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769276"/>
            <a:ext cx="43204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75656" y="1672932"/>
            <a:ext cx="2952328" cy="9787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total = 0;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for (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= 1;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&lt; 10; ++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 lvl="1">
              <a:lnSpc>
                <a:spcPct val="120000"/>
              </a:lnSpc>
              <a:buNone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total = total + </a:t>
            </a:r>
            <a:r>
              <a:rPr lang="en-US" altLang="ko-KR" sz="16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6016" y="1672932"/>
            <a:ext cx="2304256" cy="3877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  <a:buNone/>
            </a:pPr>
            <a:r>
              <a:rPr lang="en-US" altLang="ko-KR" sz="1600" dirty="0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sum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[1..10]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2897068"/>
            <a:ext cx="6912768" cy="1274195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절차형 프로그래밍 방식에서는 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total 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이라는 이름이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가리키는 메모리에 값을 변경시켜 가면서 합을 구했고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,</a:t>
            </a:r>
          </a:p>
          <a:p>
            <a:pPr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함수형 언어에서는 배열 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[1..10] 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에 </a:t>
            </a:r>
            <a:r>
              <a:rPr lang="en-US" altLang="ko-KR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sum 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이라는 </a:t>
            </a:r>
            <a:r>
              <a:rPr lang="ko-KR" altLang="en-US" sz="1600" b="1" u="sng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함수를 적용</a:t>
            </a:r>
            <a:r>
              <a:rPr lang="ko-KR" altLang="en-US" sz="16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시켜서 합을 구했습니다</a:t>
            </a:r>
            <a:endParaRPr lang="en-US" altLang="ko-KR" sz="1400" dirty="0" smtClean="0">
              <a:solidFill>
                <a:srgbClr val="00A249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1085850"/>
            <a:ext cx="8229600" cy="15843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모든 배열의 원소 중 홀수만  골라서 출력하는 방식</a:t>
            </a: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  <a:buNone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98" y="4586355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정의 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함수형 </a:t>
            </a:r>
            <a:r>
              <a:rPr lang="ko-KR" altLang="en-US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프로그래밍이란</a:t>
            </a:r>
            <a:r>
              <a:rPr lang="en-US" altLang="ko-KR" sz="20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?  </a:t>
            </a:r>
            <a:r>
              <a:rPr lang="en-US" altLang="ko-KR" sz="16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(3/3)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/>
            </a:r>
            <a:b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lang="en-US" altLang="ko-KR" sz="1400" b="1" dirty="0" smtClean="0">
                <a:solidFill>
                  <a:srgbClr val="C00000"/>
                </a:solidFill>
                <a:latin typeface="굴림" pitchFamily="50" charset="-127"/>
                <a:ea typeface="굴림" pitchFamily="50" charset="-127"/>
                <a:cs typeface="+mj-cs"/>
              </a:rPr>
              <a:t>Definition – What is Functional Programming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4649" y="5922855"/>
            <a:ext cx="4608512" cy="64633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절차형 언어에서도 </a:t>
            </a: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callback </a:t>
            </a:r>
            <a:r>
              <a:rPr lang="ko-KR" altLang="en-US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이라는 개념으로 </a:t>
            </a: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함수를 인자로 사용하거나</a:t>
            </a: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,  </a:t>
            </a:r>
            <a:r>
              <a:rPr lang="ko-KR" altLang="en-US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리턴 값으로 사용했었으므로</a:t>
            </a: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역시 이 부분도 석연치는 않구나</a:t>
            </a:r>
            <a:r>
              <a:rPr lang="en-US" altLang="ko-KR" sz="1200" dirty="0" smtClean="0">
                <a:solidFill>
                  <a:srgbClr val="00A249"/>
                </a:solidFill>
                <a:latin typeface="굴림" pitchFamily="50" charset="-127"/>
                <a:ea typeface="굴림" pitchFamily="50" charset="-127"/>
              </a:rPr>
              <a:t>.</a:t>
            </a:r>
          </a:p>
        </p:txBody>
      </p:sp>
      <p:pic>
        <p:nvPicPr>
          <p:cNvPr id="6" name="그림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2601" y="5922855"/>
            <a:ext cx="43204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5576" y="4604935"/>
            <a:ext cx="5184576" cy="120032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200" dirty="0" err="1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함수의 세 번째 인자로 </a:t>
            </a:r>
            <a:r>
              <a:rPr lang="en-US" altLang="ko-KR" sz="1200" dirty="0" err="1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functor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를 넘겨 주었습니다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. </a:t>
            </a:r>
            <a:b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함수형 프로그래밍 스타일에서는 함수가 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다른 함수의 인자로도 사용되고 리턴값 </a:t>
            </a:r>
            <a:r>
              <a:rPr lang="ko-KR" altLang="en-US" sz="1200" dirty="0" err="1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으로도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사용되는 등 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 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다른 일반적인 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‘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값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(value)’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들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처럼 제약 없이 자유롭게 사용될 수 있죠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함수를 대단히 특별하지도 않게 사용하는 프로그래밍 스타일인 거죠</a:t>
            </a:r>
            <a:r>
              <a:rPr lang="en-US" altLang="ko-KR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.</a:t>
            </a:r>
            <a:r>
              <a:rPr lang="ko-KR" altLang="en-US" sz="1200" dirty="0" smtClean="0">
                <a:solidFill>
                  <a:srgbClr val="00A249"/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1200" dirty="0" smtClean="0">
              <a:solidFill>
                <a:srgbClr val="00A249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9967" y="1597469"/>
            <a:ext cx="3697977" cy="26236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</a:t>
            </a:r>
            <a:r>
              <a:rPr lang="en-US" altLang="ko-KR" sz="1400" dirty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using boost::phoenix</a:t>
            </a:r>
            <a:endParaRPr lang="en-US" altLang="ko-KR" sz="1400" dirty="0" smtClean="0">
              <a:solidFill>
                <a:srgbClr val="FFFF0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const</a:t>
            </a:r>
            <a:r>
              <a:rPr lang="en-US" altLang="ko-KR" sz="14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size = 100;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 smtClean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array[size];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// setting 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arrray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-value properly</a:t>
            </a: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std</a:t>
            </a:r>
            <a:r>
              <a:rPr lang="en-US" altLang="ko-KR" sz="14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::</a:t>
            </a:r>
            <a:r>
              <a:rPr lang="en-US" altLang="ko-KR" sz="14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(array, 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array+size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),</a:t>
            </a:r>
            <a:endParaRPr lang="en-US" altLang="ko-KR" sz="14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    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if</a:t>
            </a: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_ (arg1%2 == 1)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  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[ </a:t>
            </a:r>
            <a:endParaRPr lang="en-US" altLang="ko-KR" sz="1400" dirty="0">
              <a:solidFill>
                <a:srgbClr val="00B050"/>
              </a:solidFill>
              <a:latin typeface="돋움" pitchFamily="50" charset="-127"/>
              <a:ea typeface="돋움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       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</a:t>
            </a:r>
            <a:r>
              <a:rPr lang="en-US" altLang="ko-KR" sz="1400" dirty="0" err="1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&lt;&lt; arg1 &lt;&lt; ‘’</a:t>
            </a:r>
          </a:p>
          <a:p>
            <a:pPr lvl="1"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          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]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  <a:endParaRPr lang="en-US" altLang="ko-KR" sz="14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54649" y="1575688"/>
            <a:ext cx="4609839" cy="2645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dirty="0" smtClean="0">
                <a:solidFill>
                  <a:srgbClr val="FFFF00"/>
                </a:solidFill>
                <a:latin typeface="돋움" pitchFamily="50" charset="-127"/>
                <a:ea typeface="돋움" pitchFamily="50" charset="-127"/>
              </a:rPr>
              <a:t>// using C++11 lambda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const</a:t>
            </a:r>
            <a:r>
              <a:rPr lang="en-US" altLang="ko-KR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size = 100;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>
                <a:solidFill>
                  <a:srgbClr val="00B0F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array[size]; </a:t>
            </a:r>
            <a:endParaRPr lang="en-US" altLang="ko-KR" sz="14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// setting </a:t>
            </a:r>
            <a:r>
              <a:rPr lang="en-US" altLang="ko-KR" sz="1400" dirty="0" err="1" smtClean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arrray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  <a:latin typeface="돋움" pitchFamily="50" charset="-127"/>
                <a:ea typeface="돋움" pitchFamily="50" charset="-127"/>
              </a:rPr>
              <a:t>-value properly</a:t>
            </a:r>
            <a:endParaRPr lang="en-US" altLang="ko-KR" sz="1400" dirty="0">
              <a:solidFill>
                <a:schemeClr val="bg1">
                  <a:lumMod val="75000"/>
                </a:schemeClr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std</a:t>
            </a:r>
            <a:r>
              <a:rPr lang="en-US" altLang="ko-KR" sz="1400" dirty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::</a:t>
            </a:r>
            <a:r>
              <a:rPr lang="en-US" altLang="ko-KR" sz="1400" dirty="0" err="1" smtClean="0">
                <a:solidFill>
                  <a:srgbClr val="FFC000"/>
                </a:solidFill>
                <a:latin typeface="돋움" pitchFamily="50" charset="-127"/>
                <a:ea typeface="돋움" pitchFamily="50" charset="-127"/>
              </a:rPr>
              <a:t>for_each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(array, </a:t>
            </a:r>
            <a:r>
              <a:rPr lang="en-US" altLang="ko-KR" sz="14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array+size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[](</a:t>
            </a:r>
            <a:r>
              <a:rPr lang="en-US" altLang="ko-KR" sz="1400" dirty="0" err="1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int</a:t>
            </a: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x) </a:t>
            </a:r>
            <a:endParaRPr lang="en-US" altLang="ko-KR" sz="1400" dirty="0" smtClean="0">
              <a:solidFill>
                <a:srgbClr val="00B05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	 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 if</a:t>
            </a:r>
            <a:r>
              <a:rPr lang="ko-KR" altLang="en-US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(x%2 ==1) </a:t>
            </a:r>
            <a:r>
              <a:rPr lang="en-US" altLang="ko-KR" sz="1400" dirty="0" err="1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cout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&lt;&lt; x &lt;&lt;‘ ‘; </a:t>
            </a:r>
            <a:endParaRPr lang="en-US" altLang="ko-KR" sz="1400" dirty="0" smtClean="0">
              <a:solidFill>
                <a:srgbClr val="00B050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	</a:t>
            </a:r>
            <a:r>
              <a:rPr lang="en-US" altLang="ko-KR" sz="1400" dirty="0" smtClean="0">
                <a:solidFill>
                  <a:srgbClr val="00B050"/>
                </a:solidFill>
                <a:latin typeface="돋움" pitchFamily="50" charset="-127"/>
                <a:ea typeface="돋움" pitchFamily="50" charset="-127"/>
              </a:rPr>
              <a:t>}</a:t>
            </a:r>
            <a:r>
              <a:rPr lang="en-US" altLang="ko-KR" sz="14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);</a:t>
            </a:r>
            <a:endParaRPr lang="en-US" altLang="ko-KR" sz="14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297763" y="1046578"/>
            <a:ext cx="8712200" cy="50688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현대 컴퓨터 프로그램들의 규모와 복잡성을 대응하려면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How can we cope with the size and complexity of modern computer programs?</a:t>
            </a:r>
          </a:p>
          <a:p>
            <a:pPr marL="342900" lvl="1" indent="-342900">
              <a:buFont typeface="Wingdings" pitchFamily="2" charset="2"/>
              <a:buChar char="Ø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프로그램 개발의 비용과 기간을 줄이려면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How can we reduce the time and cost of program development?</a:t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최종 프로그램의 동작 정합성에 대한 확신을 높이려면</a:t>
            </a: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?</a:t>
            </a:r>
            <a:b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</a:br>
            <a:r>
              <a:rPr lang="en-US" altLang="ko-KR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How can we increase our confidence that the finished programs work correctly?</a:t>
            </a:r>
            <a:endParaRPr lang="ko-KR" altLang="en-US" sz="18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소프트웨어 위기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(1/4)</a:t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Motivation – The Software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Crisis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725144"/>
            <a:ext cx="3456384" cy="139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4797152"/>
            <a:ext cx="4725995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682625" y="981075"/>
            <a:ext cx="8461375" cy="31686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8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개발 방법론을 향상 시켜 돌파해 보기</a:t>
            </a:r>
            <a:endParaRPr lang="en-US" altLang="ko-KR" sz="18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&lt;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요구사항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효과적인 해결책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&gt; 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쌍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(pair)</a:t>
            </a: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들을 외우고 훈련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Design Pattern,...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프로그래밍 작성법의 원리를 찾아내어 훈련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Programming principle,...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요구사항 변화에 효과적으로 대응할 수 있는 방법론 고민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Agile methodology,...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인간적 특성을 고려한 프로그래밍 작업 방식을 고민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XP programming,...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알아보기 쉬운 코드의 생김새를 고민 </a:t>
            </a: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Coding style agreement,...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…</a:t>
            </a:r>
          </a:p>
          <a:p>
            <a:pPr marL="742950" lvl="2" indent="-34290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 marL="342900" lvl="1" indent="-342900">
              <a:buFont typeface="Wingdings" pitchFamily="2" charset="2"/>
              <a:buChar char="Ø"/>
            </a:pPr>
            <a:endParaRPr lang="ko-KR" altLang="en-US" sz="18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7504" y="0"/>
            <a:ext cx="8229600" cy="6926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동기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소프트웨어 위기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(2/4)</a:t>
            </a:r>
            <a:b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</a:b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Motivation – The Software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j-cs"/>
              </a:rPr>
              <a:t> Crisis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j-cs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4962" y="5852154"/>
            <a:ext cx="555700" cy="727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83968" y="537321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장인 匠人 </a:t>
            </a:r>
            <a:r>
              <a:rPr lang="en-US" altLang="ko-KR" dirty="0" smtClean="0">
                <a:solidFill>
                  <a:schemeClr val="bg1"/>
                </a:solidFill>
              </a:rPr>
              <a:t>craftsman </a:t>
            </a:r>
            <a:r>
              <a:rPr lang="ko-KR" altLang="en-US" dirty="0" smtClean="0">
                <a:solidFill>
                  <a:schemeClr val="bg1"/>
                </a:solidFill>
              </a:rPr>
              <a:t>이 되자</a:t>
            </a:r>
            <a:r>
              <a:rPr lang="en-US" altLang="ko-KR" dirty="0" smtClean="0">
                <a:solidFill>
                  <a:schemeClr val="bg1"/>
                </a:solidFill>
              </a:rPr>
              <a:t>!!  </a:t>
            </a:r>
            <a:r>
              <a:rPr lang="en-US" altLang="ko-KR" sz="1050" dirty="0" smtClean="0">
                <a:solidFill>
                  <a:schemeClr val="bg1"/>
                </a:solidFill>
              </a:rPr>
              <a:t> … ?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1872" y="4149080"/>
            <a:ext cx="1156072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7656" y="4149080"/>
            <a:ext cx="1656183" cy="136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4149079"/>
            <a:ext cx="720080" cy="116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모바일 PPT_프리젠테이션용_기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모바일 PPT_프리젠테이션용_기본</Template>
  <TotalTime>7371</TotalTime>
  <Words>3099</Words>
  <Application>Microsoft Office PowerPoint</Application>
  <PresentationFormat>화면 슬라이드 쇼(4:3)</PresentationFormat>
  <Paragraphs>605</Paragraphs>
  <Slides>56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모바일 PPT_프리젠테이션용_기본</vt:lpstr>
      <vt:lpstr>C++ 에서의 함수형  프로그래밍 스타일  Functional Programming Style in C++</vt:lpstr>
      <vt:lpstr>내용 Contents</vt:lpstr>
      <vt:lpstr>PowerPoint 프레젠테이션</vt:lpstr>
      <vt:lpstr>제 1부. 함수형 프로그래밍 소개  An Introduction To Functional Programming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제네릭 프로그래밍 훓어 보기   An Overview of Generic Programming  </dc:title>
  <dc:creator>kts</dc:creator>
  <cp:lastModifiedBy>권 택순</cp:lastModifiedBy>
  <cp:revision>600</cp:revision>
  <dcterms:created xsi:type="dcterms:W3CDTF">2011-06-23T16:58:50Z</dcterms:created>
  <dcterms:modified xsi:type="dcterms:W3CDTF">2012-05-22T09:38:55Z</dcterms:modified>
</cp:coreProperties>
</file>